
<file path=[Content_Types].xml><?xml version="1.0" encoding="utf-8"?>
<Types xmlns="http://schemas.openxmlformats.org/package/2006/content-types">
  <Default Extension="jpg" ContentType="image/jpg"/>
  <Default Extension="mov" ContentType="video/quicktime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80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87C68F2-C07A-42DC-F839-56FDC73C8D5D}" name="Veronica Megna" initials="" userId="S::vmegna@enhancehc.com::039df67a-c02f-4d7a-b1b7-805519c4923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86475-1A63-FB4D-A8C7-73C8901A359C}" type="datetimeFigureOut">
              <a:rPr lang="en-US" smtClean="0"/>
              <a:t>5/12/25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38979-7A9D-3045-9DA9-2EDDA8FDD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76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43373-6F74-4C02-B1EC-303FAA3003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13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7575" y="770636"/>
            <a:ext cx="2035175" cy="8495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4E94D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4E94D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4E94D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4E94D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94EC0-A6AA-5435-D208-5BFF19E37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24844-25CF-74CE-8F51-6363EBB9A0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73FE83-9235-0D4A-B8EC-F6F3029B9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B208A2-4FC0-FBE4-100A-94C1AEFF2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77E40-FE44-6240-A7FC-4ED384BD3D77}" type="datetimeFigureOut">
              <a:rPr lang="en-US" smtClean="0"/>
              <a:t>5/12/25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6DDC70-E194-DFF6-7960-030C982F3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F4994E-D26D-885B-5712-945F8FE7F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3927-8FE3-204B-98FD-8C91BBCA2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86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249618"/>
            <a:ext cx="11474767" cy="17617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4E94D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55841" y="1537398"/>
            <a:ext cx="4967605" cy="32689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enhancehc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ov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o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60329" y="756771"/>
            <a:ext cx="6005195" cy="16786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82880" marR="5080" indent="-170815" algn="ctr">
              <a:lnSpc>
                <a:spcPct val="100000"/>
              </a:lnSpc>
              <a:spcBef>
                <a:spcPts val="130"/>
              </a:spcBef>
              <a:tabLst>
                <a:tab pos="3721735" algn="l"/>
              </a:tabLst>
            </a:pPr>
            <a:r>
              <a:rPr sz="3600" spc="-320" dirty="0">
                <a:solidFill>
                  <a:srgbClr val="0070C0"/>
                </a:solidFill>
                <a:latin typeface="Garamond" panose="02020404030301010803" pitchFamily="18" charset="0"/>
              </a:rPr>
              <a:t>Tales</a:t>
            </a:r>
            <a:r>
              <a:rPr sz="3600" spc="-135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sz="3600" spc="-175" dirty="0">
                <a:solidFill>
                  <a:srgbClr val="0070C0"/>
                </a:solidFill>
                <a:latin typeface="Garamond" panose="02020404030301010803" pitchFamily="18" charset="0"/>
              </a:rPr>
              <a:t>from</a:t>
            </a:r>
            <a:r>
              <a:rPr sz="3600" spc="-200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sz="3600" spc="-125" dirty="0">
                <a:solidFill>
                  <a:srgbClr val="0070C0"/>
                </a:solidFill>
                <a:latin typeface="Garamond" panose="02020404030301010803" pitchFamily="18" charset="0"/>
              </a:rPr>
              <a:t>the</a:t>
            </a:r>
            <a:r>
              <a:rPr sz="3600" spc="-170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sz="3600" spc="-10" dirty="0">
                <a:solidFill>
                  <a:srgbClr val="0070C0"/>
                </a:solidFill>
                <a:latin typeface="Garamond" panose="02020404030301010803" pitchFamily="18" charset="0"/>
              </a:rPr>
              <a:t>Crypt:</a:t>
            </a:r>
            <a:r>
              <a:rPr lang="en-US" sz="3600" spc="-10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sz="3600" spc="-395" dirty="0">
                <a:solidFill>
                  <a:srgbClr val="0070C0"/>
                </a:solidFill>
                <a:latin typeface="Garamond" panose="02020404030301010803" pitchFamily="18" charset="0"/>
              </a:rPr>
              <a:t>Lessons</a:t>
            </a:r>
            <a:r>
              <a:rPr sz="3600" spc="-155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sz="3600" spc="-300" dirty="0">
                <a:solidFill>
                  <a:srgbClr val="0070C0"/>
                </a:solidFill>
                <a:latin typeface="Garamond" panose="02020404030301010803" pitchFamily="18" charset="0"/>
              </a:rPr>
              <a:t>From </a:t>
            </a:r>
            <a:r>
              <a:rPr sz="3600" spc="-260" dirty="0">
                <a:solidFill>
                  <a:srgbClr val="0070C0"/>
                </a:solidFill>
                <a:latin typeface="Garamond" panose="02020404030301010803" pitchFamily="18" charset="0"/>
              </a:rPr>
              <a:t>Anesthesia</a:t>
            </a:r>
            <a:r>
              <a:rPr sz="3600" spc="-130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sz="3600" spc="-250" dirty="0">
                <a:solidFill>
                  <a:srgbClr val="0070C0"/>
                </a:solidFill>
                <a:latin typeface="Garamond" panose="02020404030301010803" pitchFamily="18" charset="0"/>
              </a:rPr>
              <a:t>Contract</a:t>
            </a:r>
            <a:r>
              <a:rPr sz="3600" spc="-95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sz="3600" spc="-110" dirty="0">
                <a:solidFill>
                  <a:srgbClr val="0070C0"/>
                </a:solidFill>
                <a:latin typeface="Garamond" panose="02020404030301010803" pitchFamily="18" charset="0"/>
              </a:rPr>
              <a:t>Negotiations</a:t>
            </a:r>
            <a:endParaRPr sz="3600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52134" y="2695511"/>
            <a:ext cx="4337050" cy="21427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73990" algn="ctr">
              <a:lnSpc>
                <a:spcPct val="100000"/>
              </a:lnSpc>
              <a:spcBef>
                <a:spcPts val="100"/>
              </a:spcBef>
            </a:pPr>
            <a:r>
              <a:rPr sz="1800" i="1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May</a:t>
            </a:r>
            <a:r>
              <a:rPr sz="1800" i="1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800" i="1" spc="-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20,</a:t>
            </a:r>
            <a:r>
              <a:rPr sz="1800" i="1" spc="-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800" i="1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2025</a:t>
            </a:r>
            <a:endParaRPr sz="18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R="174625" algn="ctr">
              <a:lnSpc>
                <a:spcPct val="100000"/>
              </a:lnSpc>
              <a:spcBef>
                <a:spcPts val="20"/>
              </a:spcBef>
            </a:pPr>
            <a:r>
              <a:rPr sz="1800" i="1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3:15</a:t>
            </a:r>
            <a:r>
              <a:rPr sz="1800" i="1" spc="-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800" i="1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p.m.</a:t>
            </a:r>
            <a:endParaRPr sz="18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1350"/>
              </a:spcBef>
            </a:pPr>
            <a:endParaRPr sz="18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400" b="1" spc="-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Howard</a:t>
            </a:r>
            <a:r>
              <a:rPr sz="2400" b="1"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Greenfield,</a:t>
            </a:r>
            <a:r>
              <a:rPr sz="2400" b="1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MD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algn="ctr">
              <a:lnSpc>
                <a:spcPts val="2870"/>
              </a:lnSpc>
              <a:spcBef>
                <a:spcPts val="50"/>
              </a:spcBef>
            </a:pPr>
            <a:r>
              <a:rPr sz="2400" b="1" spc="-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Robert</a:t>
            </a:r>
            <a:r>
              <a:rPr sz="2400" b="1" spc="-1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Stiefel,</a:t>
            </a:r>
            <a:r>
              <a:rPr sz="2400" b="1" spc="-1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MD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algn="ctr">
              <a:lnSpc>
                <a:spcPts val="2870"/>
              </a:lnSpc>
            </a:pPr>
            <a:r>
              <a:rPr sz="2400" b="1" spc="-1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Enhance</a:t>
            </a:r>
            <a:r>
              <a:rPr sz="2400" b="1" spc="-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Healthcare</a:t>
            </a:r>
            <a:r>
              <a:rPr sz="2400" b="1" spc="-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Consulting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52104" y="4967162"/>
            <a:ext cx="1736725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6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www.enhancehc.com</a:t>
            </a:r>
            <a:endParaRPr sz="16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157162"/>
            <a:ext cx="6096000" cy="6543675"/>
            <a:chOff x="0" y="314325"/>
            <a:chExt cx="6096000" cy="654367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4325"/>
              <a:ext cx="6095999" cy="654367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1500" y="523875"/>
              <a:ext cx="3457575" cy="3609975"/>
            </a:xfrm>
            <a:prstGeom prst="rect">
              <a:avLst/>
            </a:prstGeom>
          </p:spPr>
        </p:pic>
      </p:grpSp>
      <p:pic>
        <p:nvPicPr>
          <p:cNvPr id="10" name="object 3">
            <a:extLst>
              <a:ext uri="{FF2B5EF4-FFF2-40B4-BE49-F238E27FC236}">
                <a16:creationId xmlns:a16="http://schemas.microsoft.com/office/drawing/2014/main" id="{A418CBC7-CDB7-B2F5-CEF8-E84A13B3FDE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20318" y="5358363"/>
            <a:ext cx="2400299" cy="144557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xfrm>
            <a:off x="917575" y="770636"/>
            <a:ext cx="2035175" cy="693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180" dirty="0">
                <a:latin typeface="Garamond" panose="02020404030301010803" pitchFamily="18" charset="0"/>
              </a:rPr>
              <a:t>Scene</a:t>
            </a:r>
            <a:r>
              <a:rPr spc="-130" dirty="0">
                <a:latin typeface="Garamond" panose="02020404030301010803" pitchFamily="18" charset="0"/>
              </a:rPr>
              <a:t> </a:t>
            </a:r>
            <a:r>
              <a:rPr spc="20" dirty="0">
                <a:latin typeface="Garamond" panose="02020404030301010803" pitchFamily="18" charset="0"/>
              </a:rPr>
              <a:t>2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17244" y="2623756"/>
            <a:ext cx="3928110" cy="1205971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>
              <a:lnSpc>
                <a:spcPts val="4360"/>
              </a:lnSpc>
              <a:spcBef>
                <a:spcPts val="595"/>
              </a:spcBef>
            </a:pPr>
            <a:r>
              <a:rPr sz="3950" b="1" spc="-165" dirty="0">
                <a:solidFill>
                  <a:srgbClr val="4E94D9"/>
                </a:solidFill>
                <a:latin typeface="Garamond" panose="02020404030301010803" pitchFamily="18" charset="0"/>
                <a:cs typeface="Arial"/>
              </a:rPr>
              <a:t>Big</a:t>
            </a:r>
            <a:r>
              <a:rPr sz="3950" b="1" spc="-110" dirty="0">
                <a:solidFill>
                  <a:srgbClr val="4E94D9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3950" b="1" spc="-90" dirty="0">
                <a:solidFill>
                  <a:srgbClr val="4E94D9"/>
                </a:solidFill>
                <a:latin typeface="Garamond" panose="02020404030301010803" pitchFamily="18" charset="0"/>
                <a:cs typeface="Arial"/>
              </a:rPr>
              <a:t>or</a:t>
            </a:r>
            <a:r>
              <a:rPr sz="3950" b="1" spc="-170" dirty="0">
                <a:solidFill>
                  <a:srgbClr val="4E94D9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3950" b="1" spc="-105" dirty="0">
                <a:solidFill>
                  <a:srgbClr val="4E94D9"/>
                </a:solidFill>
                <a:latin typeface="Garamond" panose="02020404030301010803" pitchFamily="18" charset="0"/>
                <a:cs typeface="Arial"/>
              </a:rPr>
              <a:t>Employed, </a:t>
            </a:r>
            <a:r>
              <a:rPr sz="3950" b="1" spc="-55" dirty="0">
                <a:solidFill>
                  <a:srgbClr val="4E94D9"/>
                </a:solidFill>
                <a:latin typeface="Garamond" panose="02020404030301010803" pitchFamily="18" charset="0"/>
                <a:cs typeface="Arial"/>
              </a:rPr>
              <a:t>Pick</a:t>
            </a:r>
            <a:r>
              <a:rPr sz="3950" b="1" spc="-210" dirty="0">
                <a:solidFill>
                  <a:srgbClr val="4E94D9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3950" b="1" spc="-155" dirty="0">
                <a:solidFill>
                  <a:srgbClr val="4E94D9"/>
                </a:solidFill>
                <a:latin typeface="Garamond" panose="02020404030301010803" pitchFamily="18" charset="0"/>
                <a:cs typeface="Arial"/>
              </a:rPr>
              <a:t>Your</a:t>
            </a:r>
            <a:r>
              <a:rPr sz="3950" b="1" spc="-114" dirty="0">
                <a:solidFill>
                  <a:srgbClr val="4E94D9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3950" b="1" spc="-120" dirty="0">
                <a:solidFill>
                  <a:srgbClr val="4E94D9"/>
                </a:solidFill>
                <a:latin typeface="Garamond" panose="02020404030301010803" pitchFamily="18" charset="0"/>
                <a:cs typeface="Arial"/>
              </a:rPr>
              <a:t>Poison</a:t>
            </a:r>
            <a:endParaRPr sz="3950" dirty="0">
              <a:latin typeface="Garamond" panose="02020404030301010803" pitchFamily="18" charset="0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29849" y="12698"/>
            <a:ext cx="5962149" cy="684530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667874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24450" y="0"/>
              <a:ext cx="7067550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859445" y="314491"/>
            <a:ext cx="3108960" cy="6324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950" spc="-225" dirty="0">
                <a:solidFill>
                  <a:srgbClr val="0070C0"/>
                </a:solidFill>
                <a:latin typeface="Garamond" panose="02020404030301010803" pitchFamily="18" charset="0"/>
              </a:rPr>
              <a:t>Scene</a:t>
            </a:r>
            <a:r>
              <a:rPr sz="3950" spc="-285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sz="3950" spc="-75" dirty="0">
                <a:solidFill>
                  <a:srgbClr val="0070C0"/>
                </a:solidFill>
                <a:latin typeface="Garamond" panose="02020404030301010803" pitchFamily="18" charset="0"/>
              </a:rPr>
              <a:t>2</a:t>
            </a:r>
            <a:r>
              <a:rPr sz="3950" spc="-310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sz="3950" spc="-190" dirty="0">
                <a:solidFill>
                  <a:srgbClr val="0070C0"/>
                </a:solidFill>
                <a:latin typeface="Garamond" panose="02020404030301010803" pitchFamily="18" charset="0"/>
              </a:rPr>
              <a:t>Setup</a:t>
            </a:r>
            <a:endParaRPr sz="3950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12341" y="1356854"/>
            <a:ext cx="6206390" cy="4597412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50"/>
              </a:spcBef>
              <a:buFont typeface="Arial"/>
              <a:buChar char="•"/>
              <a:tabLst>
                <a:tab pos="241300" algn="l"/>
              </a:tabLst>
            </a:pPr>
            <a:r>
              <a:rPr sz="2000" b="1" spc="-1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Large</a:t>
            </a:r>
            <a:r>
              <a:rPr sz="2000" b="1" spc="-1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Metro</a:t>
            </a:r>
            <a:r>
              <a:rPr sz="2000" b="1" spc="-204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Market</a:t>
            </a:r>
            <a:r>
              <a:rPr sz="2000" b="1" spc="-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1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–</a:t>
            </a:r>
            <a:r>
              <a:rPr sz="2000" b="1" spc="-1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2</a:t>
            </a:r>
            <a:r>
              <a:rPr sz="2000" b="1" spc="-114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hospitals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indent="-228600">
              <a:lnSpc>
                <a:spcPts val="2290"/>
              </a:lnSpc>
              <a:spcBef>
                <a:spcPts val="755"/>
              </a:spcBef>
              <a:buFont typeface="Arial"/>
              <a:buChar char="•"/>
              <a:tabLst>
                <a:tab pos="241300" algn="l"/>
              </a:tabLst>
            </a:pPr>
            <a:r>
              <a:rPr sz="2000" b="1"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Local</a:t>
            </a:r>
            <a:r>
              <a:rPr sz="2000" b="1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1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group</a:t>
            </a:r>
            <a:r>
              <a:rPr sz="2000" b="1" spc="-1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acquired</a:t>
            </a:r>
            <a:r>
              <a:rPr sz="2000" b="1" spc="-1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1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by</a:t>
            </a:r>
            <a:r>
              <a:rPr sz="2000" b="1" spc="-10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1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BIGCO</a:t>
            </a:r>
            <a:r>
              <a:rPr sz="2000" b="1" spc="-1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in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>
              <a:lnSpc>
                <a:spcPts val="2290"/>
              </a:lnSpc>
            </a:pPr>
            <a:r>
              <a:rPr sz="2000" b="1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2017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marR="756285" indent="-229235">
              <a:lnSpc>
                <a:spcPts val="2100"/>
              </a:lnSpc>
              <a:spcBef>
                <a:spcPts val="1075"/>
              </a:spcBef>
              <a:buFont typeface="Arial"/>
              <a:buChar char="•"/>
              <a:tabLst>
                <a:tab pos="241300" algn="l"/>
              </a:tabLst>
            </a:pPr>
            <a:r>
              <a:rPr sz="2000" b="1"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Partners </a:t>
            </a:r>
            <a:r>
              <a:rPr sz="2000" b="1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in</a:t>
            </a:r>
            <a:r>
              <a:rPr sz="2000" b="1" spc="-1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1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group</a:t>
            </a:r>
            <a:r>
              <a:rPr sz="2000" b="1" spc="-1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signed</a:t>
            </a:r>
            <a:r>
              <a:rPr sz="2000" b="1" spc="-1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5-</a:t>
            </a:r>
            <a:r>
              <a:rPr sz="2000" b="1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year </a:t>
            </a:r>
            <a:r>
              <a:rPr sz="2000" b="1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employment</a:t>
            </a:r>
            <a:r>
              <a:rPr sz="2000" b="1" spc="-10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contracts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marR="5080" indent="-229235">
              <a:lnSpc>
                <a:spcPts val="2100"/>
              </a:lnSpc>
              <a:spcBef>
                <a:spcPts val="1135"/>
              </a:spcBef>
              <a:buFont typeface="Arial"/>
              <a:buChar char="•"/>
              <a:tabLst>
                <a:tab pos="241300" algn="l"/>
              </a:tabLst>
            </a:pPr>
            <a:r>
              <a:rPr sz="2000" b="1" spc="-1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Post</a:t>
            </a:r>
            <a:r>
              <a:rPr sz="2000" b="1" spc="-1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contract,</a:t>
            </a:r>
            <a:r>
              <a:rPr sz="2000" b="1" spc="-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partners</a:t>
            </a:r>
            <a:r>
              <a:rPr sz="2000" b="1"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10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given</a:t>
            </a:r>
            <a:r>
              <a:rPr sz="2000" b="1" spc="-1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</a:t>
            </a:r>
            <a:r>
              <a:rPr sz="2000" b="1" spc="-2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“profit center”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699135" marR="12700" lvl="1" indent="-229235">
              <a:lnSpc>
                <a:spcPts val="2180"/>
              </a:lnSpc>
              <a:spcBef>
                <a:spcPts val="540"/>
              </a:spcBef>
              <a:buFont typeface="Arial"/>
              <a:buChar char="•"/>
              <a:tabLst>
                <a:tab pos="699135" algn="l"/>
              </a:tabLst>
            </a:pPr>
            <a:r>
              <a:rPr sz="2000" b="1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Contract</a:t>
            </a:r>
            <a:r>
              <a:rPr sz="2000" b="1" spc="-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renewal</a:t>
            </a:r>
            <a:r>
              <a:rPr sz="2000" b="1" spc="-114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negotiated</a:t>
            </a:r>
            <a:r>
              <a:rPr sz="2000" b="1" spc="-114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with </a:t>
            </a:r>
            <a:r>
              <a:rPr sz="2000" b="1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hospitals; </a:t>
            </a:r>
            <a:r>
              <a:rPr sz="2000" b="1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subsidy</a:t>
            </a:r>
            <a:r>
              <a:rPr sz="2000" b="1" spc="-1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doubled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190"/>
              </a:spcBef>
              <a:buFont typeface="Arial"/>
              <a:buChar char="•"/>
              <a:tabLst>
                <a:tab pos="698500" algn="l"/>
              </a:tabLst>
            </a:pPr>
            <a:r>
              <a:rPr sz="2000" b="1" spc="-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BIGCO</a:t>
            </a:r>
            <a:r>
              <a:rPr sz="2000" b="1" spc="-1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takes</a:t>
            </a:r>
            <a:r>
              <a:rPr sz="2000" b="1" spc="-1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</a:t>
            </a:r>
            <a:r>
              <a:rPr sz="2000" b="1" spc="-1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fixed</a:t>
            </a:r>
            <a:r>
              <a:rPr sz="2000" b="1" spc="-1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fee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699135" marR="295910" lvl="1" indent="-229235">
              <a:lnSpc>
                <a:spcPts val="2100"/>
              </a:lnSpc>
              <a:spcBef>
                <a:spcPts val="625"/>
              </a:spcBef>
              <a:buFont typeface="Arial"/>
              <a:buChar char="•"/>
              <a:tabLst>
                <a:tab pos="699135" algn="l"/>
              </a:tabLst>
            </a:pPr>
            <a:r>
              <a:rPr sz="2000" b="1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Unable</a:t>
            </a:r>
            <a:r>
              <a:rPr sz="2000" b="1" spc="-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z="2000" b="1" spc="-1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staff.</a:t>
            </a:r>
            <a:r>
              <a:rPr sz="2000" b="1" spc="-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1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BIGCO</a:t>
            </a:r>
            <a:r>
              <a:rPr sz="2000" b="1" spc="-1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asks</a:t>
            </a:r>
            <a:r>
              <a:rPr sz="2000" b="1" spc="-1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for </a:t>
            </a:r>
            <a:r>
              <a:rPr sz="2000" b="1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another</a:t>
            </a:r>
            <a:r>
              <a:rPr sz="2000" b="1"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50%</a:t>
            </a:r>
            <a:r>
              <a:rPr sz="2000" b="1" spc="-1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stipend</a:t>
            </a:r>
            <a:r>
              <a:rPr sz="2000" b="1" spc="-1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increase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marR="11430" indent="-229235">
              <a:lnSpc>
                <a:spcPts val="2100"/>
              </a:lnSpc>
              <a:spcBef>
                <a:spcPts val="1135"/>
              </a:spcBef>
              <a:buFont typeface="Arial"/>
              <a:buChar char="•"/>
              <a:tabLst>
                <a:tab pos="241300" algn="l"/>
              </a:tabLst>
            </a:pPr>
            <a:r>
              <a:rPr sz="2000" b="1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</a:t>
            </a:r>
            <a:r>
              <a:rPr sz="2000" b="1" spc="-1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issues</a:t>
            </a:r>
            <a:r>
              <a:rPr sz="2000" b="1" spc="-1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1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RFP,</a:t>
            </a:r>
            <a:r>
              <a:rPr sz="2000" b="1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dissatisfied</a:t>
            </a:r>
            <a:r>
              <a:rPr sz="2000" b="1" spc="-114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with </a:t>
            </a:r>
            <a:r>
              <a:rPr sz="2000" b="1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all</a:t>
            </a:r>
            <a:r>
              <a:rPr sz="2000" b="1" spc="-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responses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marR="615315" indent="-229235">
              <a:lnSpc>
                <a:spcPts val="2180"/>
              </a:lnSpc>
              <a:spcBef>
                <a:spcPts val="990"/>
              </a:spcBef>
              <a:buFont typeface="Arial"/>
              <a:buChar char="•"/>
              <a:tabLst>
                <a:tab pos="241300" algn="l"/>
              </a:tabLst>
            </a:pPr>
            <a:r>
              <a:rPr sz="2000" b="1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Hospitals</a:t>
            </a:r>
            <a:r>
              <a:rPr sz="2000" b="1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decide</a:t>
            </a:r>
            <a:r>
              <a:rPr sz="2000" b="1" spc="-1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z="2000" b="1" spc="-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transition</a:t>
            </a:r>
            <a:r>
              <a:rPr sz="2000" b="1" spc="-114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b="1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 </a:t>
            </a:r>
            <a:r>
              <a:rPr sz="2000" b="1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employment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28675" y="2362200"/>
            <a:ext cx="11172825" cy="4495800"/>
            <a:chOff x="828675" y="2362200"/>
            <a:chExt cx="11172825" cy="4495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80528" y="3724100"/>
              <a:ext cx="4120971" cy="31338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38200" y="2371725"/>
              <a:ext cx="10515600" cy="800100"/>
            </a:xfrm>
            <a:custGeom>
              <a:avLst/>
              <a:gdLst/>
              <a:ahLst/>
              <a:cxnLst/>
              <a:rect l="l" t="t" r="r" b="b"/>
              <a:pathLst>
                <a:path w="10515600" h="800100">
                  <a:moveTo>
                    <a:pt x="10382250" y="0"/>
                  </a:moveTo>
                  <a:lnTo>
                    <a:pt x="133350" y="0"/>
                  </a:lnTo>
                  <a:lnTo>
                    <a:pt x="91201" y="6797"/>
                  </a:lnTo>
                  <a:lnTo>
                    <a:pt x="54595" y="25725"/>
                  </a:lnTo>
                  <a:lnTo>
                    <a:pt x="25728" y="54589"/>
                  </a:lnTo>
                  <a:lnTo>
                    <a:pt x="6798" y="91196"/>
                  </a:lnTo>
                  <a:lnTo>
                    <a:pt x="0" y="133350"/>
                  </a:lnTo>
                  <a:lnTo>
                    <a:pt x="0" y="666750"/>
                  </a:lnTo>
                  <a:lnTo>
                    <a:pt x="6798" y="708903"/>
                  </a:lnTo>
                  <a:lnTo>
                    <a:pt x="25728" y="745510"/>
                  </a:lnTo>
                  <a:lnTo>
                    <a:pt x="54595" y="774374"/>
                  </a:lnTo>
                  <a:lnTo>
                    <a:pt x="91201" y="793302"/>
                  </a:lnTo>
                  <a:lnTo>
                    <a:pt x="133350" y="800100"/>
                  </a:lnTo>
                  <a:lnTo>
                    <a:pt x="10382250" y="800100"/>
                  </a:lnTo>
                  <a:lnTo>
                    <a:pt x="10424403" y="793302"/>
                  </a:lnTo>
                  <a:lnTo>
                    <a:pt x="10461010" y="774374"/>
                  </a:lnTo>
                  <a:lnTo>
                    <a:pt x="10489874" y="745510"/>
                  </a:lnTo>
                  <a:lnTo>
                    <a:pt x="10508802" y="708903"/>
                  </a:lnTo>
                  <a:lnTo>
                    <a:pt x="10515600" y="666750"/>
                  </a:lnTo>
                  <a:lnTo>
                    <a:pt x="10515600" y="133350"/>
                  </a:lnTo>
                  <a:lnTo>
                    <a:pt x="10508802" y="91196"/>
                  </a:lnTo>
                  <a:lnTo>
                    <a:pt x="10489874" y="54589"/>
                  </a:lnTo>
                  <a:lnTo>
                    <a:pt x="10461010" y="25725"/>
                  </a:lnTo>
                  <a:lnTo>
                    <a:pt x="10424403" y="6797"/>
                  </a:lnTo>
                  <a:lnTo>
                    <a:pt x="10382250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8200" y="2371725"/>
              <a:ext cx="10515600" cy="800100"/>
            </a:xfrm>
            <a:custGeom>
              <a:avLst/>
              <a:gdLst/>
              <a:ahLst/>
              <a:cxnLst/>
              <a:rect l="l" t="t" r="r" b="b"/>
              <a:pathLst>
                <a:path w="10515600" h="800100">
                  <a:moveTo>
                    <a:pt x="0" y="133350"/>
                  </a:moveTo>
                  <a:lnTo>
                    <a:pt x="6798" y="91196"/>
                  </a:lnTo>
                  <a:lnTo>
                    <a:pt x="25728" y="54589"/>
                  </a:lnTo>
                  <a:lnTo>
                    <a:pt x="54595" y="25725"/>
                  </a:lnTo>
                  <a:lnTo>
                    <a:pt x="91201" y="6797"/>
                  </a:lnTo>
                  <a:lnTo>
                    <a:pt x="133350" y="0"/>
                  </a:lnTo>
                  <a:lnTo>
                    <a:pt x="10382250" y="0"/>
                  </a:lnTo>
                  <a:lnTo>
                    <a:pt x="10424403" y="6797"/>
                  </a:lnTo>
                  <a:lnTo>
                    <a:pt x="10461010" y="25725"/>
                  </a:lnTo>
                  <a:lnTo>
                    <a:pt x="10489874" y="54589"/>
                  </a:lnTo>
                  <a:lnTo>
                    <a:pt x="10508802" y="91196"/>
                  </a:lnTo>
                  <a:lnTo>
                    <a:pt x="10515600" y="133350"/>
                  </a:lnTo>
                  <a:lnTo>
                    <a:pt x="10515600" y="666750"/>
                  </a:lnTo>
                  <a:lnTo>
                    <a:pt x="10508802" y="708903"/>
                  </a:lnTo>
                  <a:lnTo>
                    <a:pt x="10489874" y="745510"/>
                  </a:lnTo>
                  <a:lnTo>
                    <a:pt x="10461010" y="774374"/>
                  </a:lnTo>
                  <a:lnTo>
                    <a:pt x="10424403" y="793302"/>
                  </a:lnTo>
                  <a:lnTo>
                    <a:pt x="10382250" y="800100"/>
                  </a:lnTo>
                  <a:lnTo>
                    <a:pt x="133350" y="800100"/>
                  </a:lnTo>
                  <a:lnTo>
                    <a:pt x="91201" y="793302"/>
                  </a:lnTo>
                  <a:lnTo>
                    <a:pt x="54595" y="774374"/>
                  </a:lnTo>
                  <a:lnTo>
                    <a:pt x="25728" y="745510"/>
                  </a:lnTo>
                  <a:lnTo>
                    <a:pt x="6798" y="708903"/>
                  </a:lnTo>
                  <a:lnTo>
                    <a:pt x="0" y="666750"/>
                  </a:lnTo>
                  <a:lnTo>
                    <a:pt x="0" y="13335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38200" y="3190875"/>
              <a:ext cx="10515600" cy="790575"/>
            </a:xfrm>
            <a:custGeom>
              <a:avLst/>
              <a:gdLst/>
              <a:ahLst/>
              <a:cxnLst/>
              <a:rect l="l" t="t" r="r" b="b"/>
              <a:pathLst>
                <a:path w="10515600" h="790575">
                  <a:moveTo>
                    <a:pt x="10383774" y="0"/>
                  </a:moveTo>
                  <a:lnTo>
                    <a:pt x="131762" y="0"/>
                  </a:lnTo>
                  <a:lnTo>
                    <a:pt x="90115" y="6723"/>
                  </a:lnTo>
                  <a:lnTo>
                    <a:pt x="53945" y="25444"/>
                  </a:lnTo>
                  <a:lnTo>
                    <a:pt x="25422" y="53986"/>
                  </a:lnTo>
                  <a:lnTo>
                    <a:pt x="6717" y="90172"/>
                  </a:lnTo>
                  <a:lnTo>
                    <a:pt x="0" y="131825"/>
                  </a:lnTo>
                  <a:lnTo>
                    <a:pt x="0" y="658749"/>
                  </a:lnTo>
                  <a:lnTo>
                    <a:pt x="6717" y="700402"/>
                  </a:lnTo>
                  <a:lnTo>
                    <a:pt x="25422" y="736588"/>
                  </a:lnTo>
                  <a:lnTo>
                    <a:pt x="53945" y="765130"/>
                  </a:lnTo>
                  <a:lnTo>
                    <a:pt x="90115" y="783851"/>
                  </a:lnTo>
                  <a:lnTo>
                    <a:pt x="131762" y="790575"/>
                  </a:lnTo>
                  <a:lnTo>
                    <a:pt x="10383774" y="790575"/>
                  </a:lnTo>
                  <a:lnTo>
                    <a:pt x="10425427" y="783851"/>
                  </a:lnTo>
                  <a:lnTo>
                    <a:pt x="10461613" y="765130"/>
                  </a:lnTo>
                  <a:lnTo>
                    <a:pt x="10490155" y="736588"/>
                  </a:lnTo>
                  <a:lnTo>
                    <a:pt x="10508876" y="700402"/>
                  </a:lnTo>
                  <a:lnTo>
                    <a:pt x="10515600" y="658749"/>
                  </a:lnTo>
                  <a:lnTo>
                    <a:pt x="10515600" y="131825"/>
                  </a:lnTo>
                  <a:lnTo>
                    <a:pt x="10508876" y="90172"/>
                  </a:lnTo>
                  <a:lnTo>
                    <a:pt x="10490155" y="53986"/>
                  </a:lnTo>
                  <a:lnTo>
                    <a:pt x="10461613" y="25444"/>
                  </a:lnTo>
                  <a:lnTo>
                    <a:pt x="10425427" y="6723"/>
                  </a:lnTo>
                  <a:lnTo>
                    <a:pt x="10383774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38200" y="3190875"/>
              <a:ext cx="10515600" cy="790575"/>
            </a:xfrm>
            <a:custGeom>
              <a:avLst/>
              <a:gdLst/>
              <a:ahLst/>
              <a:cxnLst/>
              <a:rect l="l" t="t" r="r" b="b"/>
              <a:pathLst>
                <a:path w="10515600" h="790575">
                  <a:moveTo>
                    <a:pt x="0" y="131825"/>
                  </a:moveTo>
                  <a:lnTo>
                    <a:pt x="6717" y="90172"/>
                  </a:lnTo>
                  <a:lnTo>
                    <a:pt x="25422" y="53986"/>
                  </a:lnTo>
                  <a:lnTo>
                    <a:pt x="53945" y="25444"/>
                  </a:lnTo>
                  <a:lnTo>
                    <a:pt x="90115" y="6723"/>
                  </a:lnTo>
                  <a:lnTo>
                    <a:pt x="131762" y="0"/>
                  </a:lnTo>
                  <a:lnTo>
                    <a:pt x="10383774" y="0"/>
                  </a:lnTo>
                  <a:lnTo>
                    <a:pt x="10425427" y="6723"/>
                  </a:lnTo>
                  <a:lnTo>
                    <a:pt x="10461613" y="25444"/>
                  </a:lnTo>
                  <a:lnTo>
                    <a:pt x="10490155" y="53986"/>
                  </a:lnTo>
                  <a:lnTo>
                    <a:pt x="10508876" y="90172"/>
                  </a:lnTo>
                  <a:lnTo>
                    <a:pt x="10515600" y="131825"/>
                  </a:lnTo>
                  <a:lnTo>
                    <a:pt x="10515600" y="658749"/>
                  </a:lnTo>
                  <a:lnTo>
                    <a:pt x="10508876" y="700402"/>
                  </a:lnTo>
                  <a:lnTo>
                    <a:pt x="10490155" y="736588"/>
                  </a:lnTo>
                  <a:lnTo>
                    <a:pt x="10461613" y="765130"/>
                  </a:lnTo>
                  <a:lnTo>
                    <a:pt x="10425427" y="783851"/>
                  </a:lnTo>
                  <a:lnTo>
                    <a:pt x="10383774" y="790575"/>
                  </a:lnTo>
                  <a:lnTo>
                    <a:pt x="131762" y="790575"/>
                  </a:lnTo>
                  <a:lnTo>
                    <a:pt x="90115" y="783851"/>
                  </a:lnTo>
                  <a:lnTo>
                    <a:pt x="53945" y="765130"/>
                  </a:lnTo>
                  <a:lnTo>
                    <a:pt x="25422" y="736588"/>
                  </a:lnTo>
                  <a:lnTo>
                    <a:pt x="6717" y="700402"/>
                  </a:lnTo>
                  <a:lnTo>
                    <a:pt x="0" y="658749"/>
                  </a:lnTo>
                  <a:lnTo>
                    <a:pt x="0" y="131825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38200" y="4038600"/>
              <a:ext cx="10515600" cy="800100"/>
            </a:xfrm>
            <a:custGeom>
              <a:avLst/>
              <a:gdLst/>
              <a:ahLst/>
              <a:cxnLst/>
              <a:rect l="l" t="t" r="r" b="b"/>
              <a:pathLst>
                <a:path w="10515600" h="800100">
                  <a:moveTo>
                    <a:pt x="10382250" y="0"/>
                  </a:moveTo>
                  <a:lnTo>
                    <a:pt x="133350" y="0"/>
                  </a:lnTo>
                  <a:lnTo>
                    <a:pt x="91201" y="6797"/>
                  </a:lnTo>
                  <a:lnTo>
                    <a:pt x="54595" y="25725"/>
                  </a:lnTo>
                  <a:lnTo>
                    <a:pt x="25728" y="54589"/>
                  </a:lnTo>
                  <a:lnTo>
                    <a:pt x="6798" y="91196"/>
                  </a:lnTo>
                  <a:lnTo>
                    <a:pt x="0" y="133350"/>
                  </a:lnTo>
                  <a:lnTo>
                    <a:pt x="0" y="666750"/>
                  </a:lnTo>
                  <a:lnTo>
                    <a:pt x="6798" y="708903"/>
                  </a:lnTo>
                  <a:lnTo>
                    <a:pt x="25728" y="745510"/>
                  </a:lnTo>
                  <a:lnTo>
                    <a:pt x="54595" y="774374"/>
                  </a:lnTo>
                  <a:lnTo>
                    <a:pt x="91201" y="793302"/>
                  </a:lnTo>
                  <a:lnTo>
                    <a:pt x="133350" y="800100"/>
                  </a:lnTo>
                  <a:lnTo>
                    <a:pt x="10382250" y="800100"/>
                  </a:lnTo>
                  <a:lnTo>
                    <a:pt x="10424403" y="793302"/>
                  </a:lnTo>
                  <a:lnTo>
                    <a:pt x="10461010" y="774374"/>
                  </a:lnTo>
                  <a:lnTo>
                    <a:pt x="10489874" y="745510"/>
                  </a:lnTo>
                  <a:lnTo>
                    <a:pt x="10508802" y="708903"/>
                  </a:lnTo>
                  <a:lnTo>
                    <a:pt x="10515600" y="666750"/>
                  </a:lnTo>
                  <a:lnTo>
                    <a:pt x="10515600" y="133350"/>
                  </a:lnTo>
                  <a:lnTo>
                    <a:pt x="10508802" y="91196"/>
                  </a:lnTo>
                  <a:lnTo>
                    <a:pt x="10489874" y="54589"/>
                  </a:lnTo>
                  <a:lnTo>
                    <a:pt x="10461010" y="25725"/>
                  </a:lnTo>
                  <a:lnTo>
                    <a:pt x="10424403" y="6797"/>
                  </a:lnTo>
                  <a:lnTo>
                    <a:pt x="10382250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38200" y="4038600"/>
              <a:ext cx="10515600" cy="800100"/>
            </a:xfrm>
            <a:custGeom>
              <a:avLst/>
              <a:gdLst/>
              <a:ahLst/>
              <a:cxnLst/>
              <a:rect l="l" t="t" r="r" b="b"/>
              <a:pathLst>
                <a:path w="10515600" h="800100">
                  <a:moveTo>
                    <a:pt x="0" y="133350"/>
                  </a:moveTo>
                  <a:lnTo>
                    <a:pt x="6798" y="91196"/>
                  </a:lnTo>
                  <a:lnTo>
                    <a:pt x="25728" y="54589"/>
                  </a:lnTo>
                  <a:lnTo>
                    <a:pt x="54595" y="25725"/>
                  </a:lnTo>
                  <a:lnTo>
                    <a:pt x="91201" y="6797"/>
                  </a:lnTo>
                  <a:lnTo>
                    <a:pt x="133350" y="0"/>
                  </a:lnTo>
                  <a:lnTo>
                    <a:pt x="10382250" y="0"/>
                  </a:lnTo>
                  <a:lnTo>
                    <a:pt x="10424403" y="6797"/>
                  </a:lnTo>
                  <a:lnTo>
                    <a:pt x="10461010" y="25725"/>
                  </a:lnTo>
                  <a:lnTo>
                    <a:pt x="10489874" y="54589"/>
                  </a:lnTo>
                  <a:lnTo>
                    <a:pt x="10508802" y="91196"/>
                  </a:lnTo>
                  <a:lnTo>
                    <a:pt x="10515600" y="133350"/>
                  </a:lnTo>
                  <a:lnTo>
                    <a:pt x="10515600" y="666750"/>
                  </a:lnTo>
                  <a:lnTo>
                    <a:pt x="10508802" y="708903"/>
                  </a:lnTo>
                  <a:lnTo>
                    <a:pt x="10489874" y="745510"/>
                  </a:lnTo>
                  <a:lnTo>
                    <a:pt x="10461010" y="774374"/>
                  </a:lnTo>
                  <a:lnTo>
                    <a:pt x="10424403" y="793302"/>
                  </a:lnTo>
                  <a:lnTo>
                    <a:pt x="10382250" y="800100"/>
                  </a:lnTo>
                  <a:lnTo>
                    <a:pt x="133350" y="800100"/>
                  </a:lnTo>
                  <a:lnTo>
                    <a:pt x="91201" y="793302"/>
                  </a:lnTo>
                  <a:lnTo>
                    <a:pt x="54595" y="774374"/>
                  </a:lnTo>
                  <a:lnTo>
                    <a:pt x="25728" y="745510"/>
                  </a:lnTo>
                  <a:lnTo>
                    <a:pt x="6798" y="708903"/>
                  </a:lnTo>
                  <a:lnTo>
                    <a:pt x="0" y="666750"/>
                  </a:lnTo>
                  <a:lnTo>
                    <a:pt x="0" y="13335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38200" y="4895850"/>
              <a:ext cx="10515600" cy="790575"/>
            </a:xfrm>
            <a:custGeom>
              <a:avLst/>
              <a:gdLst/>
              <a:ahLst/>
              <a:cxnLst/>
              <a:rect l="l" t="t" r="r" b="b"/>
              <a:pathLst>
                <a:path w="10515600" h="790575">
                  <a:moveTo>
                    <a:pt x="10383774" y="0"/>
                  </a:moveTo>
                  <a:lnTo>
                    <a:pt x="131762" y="0"/>
                  </a:lnTo>
                  <a:lnTo>
                    <a:pt x="90115" y="6723"/>
                  </a:lnTo>
                  <a:lnTo>
                    <a:pt x="53945" y="25444"/>
                  </a:lnTo>
                  <a:lnTo>
                    <a:pt x="25422" y="53986"/>
                  </a:lnTo>
                  <a:lnTo>
                    <a:pt x="6717" y="90172"/>
                  </a:lnTo>
                  <a:lnTo>
                    <a:pt x="0" y="131825"/>
                  </a:lnTo>
                  <a:lnTo>
                    <a:pt x="0" y="658749"/>
                  </a:lnTo>
                  <a:lnTo>
                    <a:pt x="6717" y="700427"/>
                  </a:lnTo>
                  <a:lnTo>
                    <a:pt x="25422" y="736616"/>
                  </a:lnTo>
                  <a:lnTo>
                    <a:pt x="53945" y="765148"/>
                  </a:lnTo>
                  <a:lnTo>
                    <a:pt x="90115" y="783857"/>
                  </a:lnTo>
                  <a:lnTo>
                    <a:pt x="131762" y="790575"/>
                  </a:lnTo>
                  <a:lnTo>
                    <a:pt x="10383774" y="790575"/>
                  </a:lnTo>
                  <a:lnTo>
                    <a:pt x="10425427" y="783857"/>
                  </a:lnTo>
                  <a:lnTo>
                    <a:pt x="10461613" y="765148"/>
                  </a:lnTo>
                  <a:lnTo>
                    <a:pt x="10490155" y="736616"/>
                  </a:lnTo>
                  <a:lnTo>
                    <a:pt x="10508876" y="700427"/>
                  </a:lnTo>
                  <a:lnTo>
                    <a:pt x="10515600" y="658749"/>
                  </a:lnTo>
                  <a:lnTo>
                    <a:pt x="10515600" y="131825"/>
                  </a:lnTo>
                  <a:lnTo>
                    <a:pt x="10508876" y="90172"/>
                  </a:lnTo>
                  <a:lnTo>
                    <a:pt x="10490155" y="53986"/>
                  </a:lnTo>
                  <a:lnTo>
                    <a:pt x="10461613" y="25444"/>
                  </a:lnTo>
                  <a:lnTo>
                    <a:pt x="10425427" y="6723"/>
                  </a:lnTo>
                  <a:lnTo>
                    <a:pt x="10383774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38200" y="4895850"/>
              <a:ext cx="10515600" cy="790575"/>
            </a:xfrm>
            <a:custGeom>
              <a:avLst/>
              <a:gdLst/>
              <a:ahLst/>
              <a:cxnLst/>
              <a:rect l="l" t="t" r="r" b="b"/>
              <a:pathLst>
                <a:path w="10515600" h="790575">
                  <a:moveTo>
                    <a:pt x="0" y="131825"/>
                  </a:moveTo>
                  <a:lnTo>
                    <a:pt x="6717" y="90172"/>
                  </a:lnTo>
                  <a:lnTo>
                    <a:pt x="25422" y="53986"/>
                  </a:lnTo>
                  <a:lnTo>
                    <a:pt x="53945" y="25444"/>
                  </a:lnTo>
                  <a:lnTo>
                    <a:pt x="90115" y="6723"/>
                  </a:lnTo>
                  <a:lnTo>
                    <a:pt x="131762" y="0"/>
                  </a:lnTo>
                  <a:lnTo>
                    <a:pt x="10383774" y="0"/>
                  </a:lnTo>
                  <a:lnTo>
                    <a:pt x="10425427" y="6723"/>
                  </a:lnTo>
                  <a:lnTo>
                    <a:pt x="10461613" y="25444"/>
                  </a:lnTo>
                  <a:lnTo>
                    <a:pt x="10490155" y="53986"/>
                  </a:lnTo>
                  <a:lnTo>
                    <a:pt x="10508876" y="90172"/>
                  </a:lnTo>
                  <a:lnTo>
                    <a:pt x="10515600" y="131825"/>
                  </a:lnTo>
                  <a:lnTo>
                    <a:pt x="10515600" y="658749"/>
                  </a:lnTo>
                  <a:lnTo>
                    <a:pt x="10508876" y="700427"/>
                  </a:lnTo>
                  <a:lnTo>
                    <a:pt x="10490155" y="736616"/>
                  </a:lnTo>
                  <a:lnTo>
                    <a:pt x="10461613" y="765148"/>
                  </a:lnTo>
                  <a:lnTo>
                    <a:pt x="10425427" y="783857"/>
                  </a:lnTo>
                  <a:lnTo>
                    <a:pt x="10383774" y="790575"/>
                  </a:lnTo>
                  <a:lnTo>
                    <a:pt x="131762" y="790575"/>
                  </a:lnTo>
                  <a:lnTo>
                    <a:pt x="90115" y="783857"/>
                  </a:lnTo>
                  <a:lnTo>
                    <a:pt x="53945" y="765148"/>
                  </a:lnTo>
                  <a:lnTo>
                    <a:pt x="25422" y="736616"/>
                  </a:lnTo>
                  <a:lnTo>
                    <a:pt x="6717" y="700427"/>
                  </a:lnTo>
                  <a:lnTo>
                    <a:pt x="0" y="658749"/>
                  </a:lnTo>
                  <a:lnTo>
                    <a:pt x="0" y="131825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541395" y="101599"/>
            <a:ext cx="5120005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spc="-100" dirty="0">
                <a:solidFill>
                  <a:srgbClr val="0070C0"/>
                </a:solidFill>
                <a:latin typeface="Garamond" panose="02020404030301010803" pitchFamily="18" charset="0"/>
              </a:rPr>
              <a:t>Let</a:t>
            </a:r>
            <a:r>
              <a:rPr spc="-210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spc="-85" dirty="0">
                <a:solidFill>
                  <a:srgbClr val="0070C0"/>
                </a:solidFill>
                <a:latin typeface="Garamond" panose="02020404030301010803" pitchFamily="18" charset="0"/>
              </a:rPr>
              <a:t>the</a:t>
            </a:r>
            <a:r>
              <a:rPr spc="-175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spc="-150" dirty="0">
                <a:solidFill>
                  <a:srgbClr val="0070C0"/>
                </a:solidFill>
                <a:latin typeface="Garamond" panose="02020404030301010803" pitchFamily="18" charset="0"/>
              </a:rPr>
              <a:t>Horror</a:t>
            </a:r>
            <a:r>
              <a:rPr spc="-155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spc="-135" dirty="0">
                <a:solidFill>
                  <a:srgbClr val="0070C0"/>
                </a:solidFill>
                <a:latin typeface="Garamond" panose="02020404030301010803" pitchFamily="18" charset="0"/>
              </a:rPr>
              <a:t>Begin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828675" y="1466850"/>
            <a:ext cx="10534650" cy="819150"/>
            <a:chOff x="828675" y="1466850"/>
            <a:chExt cx="10534650" cy="819150"/>
          </a:xfrm>
        </p:grpSpPr>
        <p:sp>
          <p:nvSpPr>
            <p:cNvPr id="14" name="object 14"/>
            <p:cNvSpPr/>
            <p:nvPr/>
          </p:nvSpPr>
          <p:spPr>
            <a:xfrm>
              <a:off x="838200" y="1476375"/>
              <a:ext cx="10515600" cy="800100"/>
            </a:xfrm>
            <a:custGeom>
              <a:avLst/>
              <a:gdLst/>
              <a:ahLst/>
              <a:cxnLst/>
              <a:rect l="l" t="t" r="r" b="b"/>
              <a:pathLst>
                <a:path w="10515600" h="800100">
                  <a:moveTo>
                    <a:pt x="10382250" y="0"/>
                  </a:moveTo>
                  <a:lnTo>
                    <a:pt x="133350" y="0"/>
                  </a:lnTo>
                  <a:lnTo>
                    <a:pt x="91201" y="6797"/>
                  </a:lnTo>
                  <a:lnTo>
                    <a:pt x="54595" y="25725"/>
                  </a:lnTo>
                  <a:lnTo>
                    <a:pt x="25728" y="54589"/>
                  </a:lnTo>
                  <a:lnTo>
                    <a:pt x="6798" y="91196"/>
                  </a:lnTo>
                  <a:lnTo>
                    <a:pt x="0" y="133350"/>
                  </a:lnTo>
                  <a:lnTo>
                    <a:pt x="0" y="666750"/>
                  </a:lnTo>
                  <a:lnTo>
                    <a:pt x="6798" y="708903"/>
                  </a:lnTo>
                  <a:lnTo>
                    <a:pt x="25728" y="745510"/>
                  </a:lnTo>
                  <a:lnTo>
                    <a:pt x="54595" y="774374"/>
                  </a:lnTo>
                  <a:lnTo>
                    <a:pt x="91201" y="793302"/>
                  </a:lnTo>
                  <a:lnTo>
                    <a:pt x="133350" y="800100"/>
                  </a:lnTo>
                  <a:lnTo>
                    <a:pt x="10382250" y="800100"/>
                  </a:lnTo>
                  <a:lnTo>
                    <a:pt x="10424403" y="793302"/>
                  </a:lnTo>
                  <a:lnTo>
                    <a:pt x="10461010" y="774374"/>
                  </a:lnTo>
                  <a:lnTo>
                    <a:pt x="10489874" y="745510"/>
                  </a:lnTo>
                  <a:lnTo>
                    <a:pt x="10508802" y="708903"/>
                  </a:lnTo>
                  <a:lnTo>
                    <a:pt x="10515600" y="666750"/>
                  </a:lnTo>
                  <a:lnTo>
                    <a:pt x="10515600" y="133350"/>
                  </a:lnTo>
                  <a:lnTo>
                    <a:pt x="10508802" y="91196"/>
                  </a:lnTo>
                  <a:lnTo>
                    <a:pt x="10489874" y="54589"/>
                  </a:lnTo>
                  <a:lnTo>
                    <a:pt x="10461010" y="25725"/>
                  </a:lnTo>
                  <a:lnTo>
                    <a:pt x="10424403" y="6797"/>
                  </a:lnTo>
                  <a:lnTo>
                    <a:pt x="10382250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38200" y="1476375"/>
              <a:ext cx="10515600" cy="800100"/>
            </a:xfrm>
            <a:custGeom>
              <a:avLst/>
              <a:gdLst/>
              <a:ahLst/>
              <a:cxnLst/>
              <a:rect l="l" t="t" r="r" b="b"/>
              <a:pathLst>
                <a:path w="10515600" h="800100">
                  <a:moveTo>
                    <a:pt x="0" y="133350"/>
                  </a:moveTo>
                  <a:lnTo>
                    <a:pt x="6798" y="91196"/>
                  </a:lnTo>
                  <a:lnTo>
                    <a:pt x="25728" y="54589"/>
                  </a:lnTo>
                  <a:lnTo>
                    <a:pt x="54595" y="25725"/>
                  </a:lnTo>
                  <a:lnTo>
                    <a:pt x="91201" y="6797"/>
                  </a:lnTo>
                  <a:lnTo>
                    <a:pt x="133350" y="0"/>
                  </a:lnTo>
                  <a:lnTo>
                    <a:pt x="10382250" y="0"/>
                  </a:lnTo>
                  <a:lnTo>
                    <a:pt x="10424403" y="6797"/>
                  </a:lnTo>
                  <a:lnTo>
                    <a:pt x="10461010" y="25725"/>
                  </a:lnTo>
                  <a:lnTo>
                    <a:pt x="10489874" y="54589"/>
                  </a:lnTo>
                  <a:lnTo>
                    <a:pt x="10508802" y="91196"/>
                  </a:lnTo>
                  <a:lnTo>
                    <a:pt x="10515600" y="133350"/>
                  </a:lnTo>
                  <a:lnTo>
                    <a:pt x="10515600" y="666750"/>
                  </a:lnTo>
                  <a:lnTo>
                    <a:pt x="10508802" y="708903"/>
                  </a:lnTo>
                  <a:lnTo>
                    <a:pt x="10489874" y="745510"/>
                  </a:lnTo>
                  <a:lnTo>
                    <a:pt x="10461010" y="774374"/>
                  </a:lnTo>
                  <a:lnTo>
                    <a:pt x="10424403" y="793302"/>
                  </a:lnTo>
                  <a:lnTo>
                    <a:pt x="10382250" y="800100"/>
                  </a:lnTo>
                  <a:lnTo>
                    <a:pt x="133350" y="800100"/>
                  </a:lnTo>
                  <a:lnTo>
                    <a:pt x="91201" y="793302"/>
                  </a:lnTo>
                  <a:lnTo>
                    <a:pt x="54595" y="774374"/>
                  </a:lnTo>
                  <a:lnTo>
                    <a:pt x="25728" y="745510"/>
                  </a:lnTo>
                  <a:lnTo>
                    <a:pt x="6798" y="708903"/>
                  </a:lnTo>
                  <a:lnTo>
                    <a:pt x="0" y="666750"/>
                  </a:lnTo>
                  <a:lnTo>
                    <a:pt x="0" y="13335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941387" y="1539557"/>
            <a:ext cx="10240010" cy="389191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379095">
              <a:lnSpc>
                <a:spcPts val="2180"/>
              </a:lnSpc>
              <a:spcBef>
                <a:spcPts val="380"/>
              </a:spcBef>
            </a:pPr>
            <a:r>
              <a:rPr sz="2000" spc="-130" dirty="0">
                <a:solidFill>
                  <a:srgbClr val="FFFFFF"/>
                </a:solidFill>
                <a:latin typeface="Arial"/>
                <a:cs typeface="Arial"/>
              </a:rPr>
              <a:t>Due</a:t>
            </a:r>
            <a:r>
              <a:rPr sz="2000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attrition,</a:t>
            </a:r>
            <a:r>
              <a:rPr sz="2000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sz="20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employment</a:t>
            </a:r>
            <a:r>
              <a:rPr sz="20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0" dirty="0">
                <a:solidFill>
                  <a:srgbClr val="FFFFFF"/>
                </a:solidFill>
                <a:latin typeface="Arial"/>
                <a:cs typeface="Arial"/>
              </a:rPr>
              <a:t>announced,</a:t>
            </a:r>
            <a:r>
              <a:rPr sz="2000"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group</a:t>
            </a:r>
            <a:r>
              <a:rPr sz="20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000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short</a:t>
            </a:r>
            <a:r>
              <a:rPr sz="20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20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85" dirty="0">
                <a:solidFill>
                  <a:srgbClr val="FFFFFF"/>
                </a:solidFill>
                <a:latin typeface="Arial"/>
                <a:cs typeface="Arial"/>
              </a:rPr>
              <a:t>anesthesiologists</a:t>
            </a:r>
            <a:r>
              <a:rPr sz="20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2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22</a:t>
            </a:r>
            <a:r>
              <a:rPr sz="20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CRNA's 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(target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75" dirty="0">
                <a:solidFill>
                  <a:srgbClr val="FFFFFF"/>
                </a:solidFill>
                <a:latin typeface="Arial"/>
                <a:cs typeface="Arial"/>
              </a:rPr>
              <a:t>FTE's</a:t>
            </a:r>
            <a:r>
              <a:rPr sz="20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18</a:t>
            </a:r>
            <a:r>
              <a:rPr sz="20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60)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sz="2000" dirty="0">
              <a:latin typeface="Arial"/>
              <a:cs typeface="Arial"/>
            </a:endParaRPr>
          </a:p>
          <a:p>
            <a:pPr marL="12700" marR="5080">
              <a:lnSpc>
                <a:spcPts val="2180"/>
              </a:lnSpc>
            </a:pP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90-</a:t>
            </a:r>
            <a:r>
              <a:rPr sz="2000" spc="-125" dirty="0">
                <a:solidFill>
                  <a:srgbClr val="FFFFFF"/>
                </a:solidFill>
                <a:latin typeface="Arial"/>
                <a:cs typeface="Arial"/>
              </a:rPr>
              <a:t>day</a:t>
            </a:r>
            <a:r>
              <a:rPr sz="20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transition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85" dirty="0">
                <a:solidFill>
                  <a:srgbClr val="FFFFFF"/>
                </a:solidFill>
                <a:latin typeface="Arial"/>
                <a:cs typeface="Arial"/>
              </a:rPr>
              <a:t>employment,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projected</a:t>
            </a:r>
            <a:r>
              <a:rPr sz="20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steady</a:t>
            </a:r>
            <a:r>
              <a:rPr sz="20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state</a:t>
            </a:r>
            <a:r>
              <a:rPr sz="20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loss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85" dirty="0">
                <a:solidFill>
                  <a:srgbClr val="FFFFFF"/>
                </a:solidFill>
                <a:latin typeface="Arial"/>
                <a:cs typeface="Arial"/>
              </a:rPr>
              <a:t>$12M</a:t>
            </a:r>
            <a:r>
              <a:rPr sz="20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r>
              <a:rPr sz="20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anesthesia</a:t>
            </a:r>
            <a:r>
              <a:rPr sz="20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service, 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billing</a:t>
            </a:r>
            <a:r>
              <a:rPr sz="2000" spc="-225" dirty="0">
                <a:solidFill>
                  <a:srgbClr val="FFFFFF"/>
                </a:solidFill>
                <a:latin typeface="Arial"/>
                <a:cs typeface="Arial"/>
              </a:rPr>
              <a:t> RFP</a:t>
            </a:r>
            <a:r>
              <a:rPr sz="20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issued</a:t>
            </a:r>
            <a:r>
              <a:rPr sz="20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45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20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hospital</a:t>
            </a:r>
            <a:endParaRPr sz="2000" dirty="0">
              <a:latin typeface="Arial"/>
              <a:cs typeface="Arial"/>
            </a:endParaRPr>
          </a:p>
          <a:p>
            <a:pPr marL="12700" marR="473709">
              <a:lnSpc>
                <a:spcPts val="2180"/>
              </a:lnSpc>
              <a:spcBef>
                <a:spcPts val="2035"/>
              </a:spcBef>
            </a:pPr>
            <a:r>
              <a:rPr sz="2000" spc="-170" dirty="0">
                <a:solidFill>
                  <a:srgbClr val="FFFFFF"/>
                </a:solidFill>
                <a:latin typeface="Arial"/>
                <a:cs typeface="Arial"/>
              </a:rPr>
              <a:t>BIGCO</a:t>
            </a:r>
            <a:r>
              <a:rPr sz="20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attempts</a:t>
            </a:r>
            <a:r>
              <a:rPr sz="2000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85" dirty="0">
                <a:solidFill>
                  <a:srgbClr val="FFFFFF"/>
                </a:solidFill>
                <a:latin typeface="Arial"/>
                <a:cs typeface="Arial"/>
              </a:rPr>
              <a:t>enforce</a:t>
            </a:r>
            <a:r>
              <a:rPr sz="20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physician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non-</a:t>
            </a:r>
            <a:r>
              <a:rPr sz="2000" spc="-80" dirty="0">
                <a:solidFill>
                  <a:srgbClr val="FFFFFF"/>
                </a:solidFill>
                <a:latin typeface="Arial"/>
                <a:cs typeface="Arial"/>
              </a:rPr>
              <a:t>competes,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loss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20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additional</a:t>
            </a:r>
            <a:r>
              <a:rPr sz="2000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physicians,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also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80" dirty="0">
                <a:solidFill>
                  <a:srgbClr val="FFFFFF"/>
                </a:solidFill>
                <a:latin typeface="Arial"/>
                <a:cs typeface="Arial"/>
              </a:rPr>
              <a:t>lose</a:t>
            </a:r>
            <a:r>
              <a:rPr sz="20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8 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r>
              <a:rPr sz="20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CRNA's.</a:t>
            </a:r>
            <a:r>
              <a:rPr sz="2000" spc="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Hospital</a:t>
            </a:r>
            <a:r>
              <a:rPr sz="20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80" dirty="0">
                <a:solidFill>
                  <a:srgbClr val="FFFFFF"/>
                </a:solidFill>
                <a:latin typeface="Arial"/>
                <a:cs typeface="Arial"/>
              </a:rPr>
              <a:t>indemnifies</a:t>
            </a:r>
            <a:r>
              <a:rPr sz="2000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remaining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doctors</a:t>
            </a:r>
            <a:r>
              <a:rPr sz="20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against</a:t>
            </a:r>
            <a:r>
              <a:rPr sz="2000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non-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competes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15"/>
              </a:spcBef>
            </a:pP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Hospital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80" dirty="0">
                <a:solidFill>
                  <a:srgbClr val="FFFFFF"/>
                </a:solidFill>
                <a:latin typeface="Arial"/>
                <a:cs typeface="Arial"/>
              </a:rPr>
              <a:t>closing</a:t>
            </a:r>
            <a:r>
              <a:rPr sz="2000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anesthetizing</a:t>
            </a:r>
            <a:r>
              <a:rPr sz="20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locations,</a:t>
            </a:r>
            <a:r>
              <a:rPr sz="20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60" dirty="0">
                <a:solidFill>
                  <a:srgbClr val="FFFFFF"/>
                </a:solidFill>
                <a:latin typeface="Arial"/>
                <a:cs typeface="Arial"/>
              </a:rPr>
              <a:t>engages</a:t>
            </a:r>
            <a:r>
              <a:rPr sz="20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0" dirty="0">
                <a:solidFill>
                  <a:srgbClr val="FFFFFF"/>
                </a:solidFill>
                <a:latin typeface="Arial"/>
                <a:cs typeface="Arial"/>
              </a:rPr>
              <a:t>numerous</a:t>
            </a:r>
            <a:r>
              <a:rPr sz="20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locum</a:t>
            </a:r>
            <a:r>
              <a:rPr sz="2000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firms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25"/>
              </a:spcBef>
            </a:pP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spc="-125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2000"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transition</a:t>
            </a:r>
            <a:r>
              <a:rPr sz="2000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employment,</a:t>
            </a:r>
            <a:r>
              <a:rPr sz="20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approximately</a:t>
            </a:r>
            <a:r>
              <a:rPr sz="20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20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85" dirty="0">
                <a:solidFill>
                  <a:srgbClr val="FFFFFF"/>
                </a:solidFill>
                <a:latin typeface="Arial"/>
                <a:cs typeface="Arial"/>
              </a:rPr>
              <a:t>physician</a:t>
            </a:r>
            <a:r>
              <a:rPr sz="2000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sz="20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90" dirty="0">
                <a:solidFill>
                  <a:srgbClr val="FFFFFF"/>
                </a:solidFill>
                <a:latin typeface="Arial"/>
                <a:cs typeface="Arial"/>
              </a:rPr>
              <a:t>CRNA</a:t>
            </a:r>
            <a:r>
              <a:rPr sz="20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locums</a:t>
            </a:r>
            <a:r>
              <a:rPr sz="2000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14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20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25" dirty="0">
                <a:solidFill>
                  <a:srgbClr val="FFFFFF"/>
                </a:solidFill>
                <a:latin typeface="Arial"/>
                <a:cs typeface="Arial"/>
              </a:rPr>
              <a:t>being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used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48625" y="1562100"/>
            <a:ext cx="4057650" cy="5067300"/>
            <a:chOff x="8048625" y="1562100"/>
            <a:chExt cx="4057650" cy="5067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2737" y="5740427"/>
              <a:ext cx="1459237" cy="8889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48625" y="1562100"/>
              <a:ext cx="4057650" cy="416242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13492" y="208903"/>
            <a:ext cx="4565015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90" dirty="0">
                <a:solidFill>
                  <a:srgbClr val="0070C0"/>
                </a:solidFill>
                <a:latin typeface="Garamond" panose="02020404030301010803" pitchFamily="18" charset="0"/>
              </a:rPr>
              <a:t>The</a:t>
            </a:r>
            <a:r>
              <a:rPr spc="-165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spc="-175" dirty="0">
                <a:solidFill>
                  <a:srgbClr val="0070C0"/>
                </a:solidFill>
                <a:latin typeface="Garamond" panose="02020404030301010803" pitchFamily="18" charset="0"/>
              </a:rPr>
              <a:t>Crypt</a:t>
            </a:r>
            <a:r>
              <a:rPr spc="-165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spc="-130" dirty="0">
                <a:solidFill>
                  <a:srgbClr val="0070C0"/>
                </a:solidFill>
                <a:latin typeface="Garamond" panose="02020404030301010803" pitchFamily="18" charset="0"/>
              </a:rPr>
              <a:t>Unfolds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00026" y="1440818"/>
            <a:ext cx="7761605" cy="4404988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239395" marR="411480" indent="-227329" algn="l">
              <a:lnSpc>
                <a:spcPct val="79600"/>
              </a:lnSpc>
              <a:spcBef>
                <a:spcPts val="690"/>
              </a:spcBef>
              <a:buChar char="•"/>
              <a:tabLst>
                <a:tab pos="241300" algn="l"/>
              </a:tabLst>
            </a:pPr>
            <a:r>
              <a:rPr sz="24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On</a:t>
            </a:r>
            <a:r>
              <a:rPr sz="2400" spc="-1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transition</a:t>
            </a:r>
            <a:r>
              <a:rPr sz="2400" spc="-1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date,</a:t>
            </a:r>
            <a:r>
              <a:rPr sz="2400" spc="-1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hospitals</a:t>
            </a:r>
            <a:r>
              <a:rPr sz="2400" spc="-1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are</a:t>
            </a:r>
            <a:r>
              <a:rPr sz="2400" spc="-1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unable</a:t>
            </a:r>
            <a:r>
              <a:rPr sz="2400" spc="-1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z="2400" spc="-1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staff</a:t>
            </a:r>
            <a:r>
              <a:rPr sz="2400" spc="-1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15%</a:t>
            </a:r>
            <a:r>
              <a:rPr sz="2400" spc="-1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of </a:t>
            </a:r>
            <a:r>
              <a:rPr sz="24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desired</a:t>
            </a:r>
            <a:r>
              <a:rPr sz="24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anesthesia</a:t>
            </a:r>
            <a:r>
              <a:rPr sz="2400" spc="-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locations,</a:t>
            </a:r>
            <a:r>
              <a:rPr sz="2400" spc="-1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delaying/losing</a:t>
            </a:r>
            <a:r>
              <a:rPr sz="2400" spc="-1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elective cases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39395" marR="582295" indent="-227329" algn="l">
              <a:lnSpc>
                <a:spcPct val="78200"/>
              </a:lnSpc>
              <a:spcBef>
                <a:spcPts val="1130"/>
              </a:spcBef>
              <a:buChar char="•"/>
              <a:tabLst>
                <a:tab pos="241300" algn="l"/>
              </a:tabLst>
            </a:pPr>
            <a:r>
              <a:rPr sz="24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Full</a:t>
            </a:r>
            <a:r>
              <a:rPr sz="2400" spc="-1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time</a:t>
            </a:r>
            <a:r>
              <a:rPr sz="2400" spc="-1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providers</a:t>
            </a:r>
            <a:r>
              <a:rPr sz="2400" spc="-1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are</a:t>
            </a:r>
            <a:r>
              <a:rPr sz="2400" spc="-1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receiving</a:t>
            </a:r>
            <a:r>
              <a:rPr sz="2400" spc="-1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significant</a:t>
            </a:r>
            <a:r>
              <a:rPr sz="2400" spc="-1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"premium </a:t>
            </a:r>
            <a:r>
              <a:rPr sz="2400"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pay"</a:t>
            </a:r>
            <a:r>
              <a:rPr sz="2400" spc="-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z="2400" spc="-1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work</a:t>
            </a:r>
            <a:r>
              <a:rPr sz="2400" spc="-1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extra</a:t>
            </a:r>
            <a:r>
              <a:rPr sz="2400" spc="-1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shifts</a:t>
            </a:r>
            <a:r>
              <a:rPr sz="2400" spc="-1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z="2400" spc="-1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call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39395" marR="1139190" indent="-227329" algn="l">
              <a:lnSpc>
                <a:spcPts val="2330"/>
              </a:lnSpc>
              <a:spcBef>
                <a:spcPts val="960"/>
              </a:spcBef>
              <a:buChar char="•"/>
              <a:tabLst>
                <a:tab pos="241300" algn="l"/>
              </a:tabLst>
            </a:pPr>
            <a:r>
              <a:rPr sz="2400" spc="-1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Revenue</a:t>
            </a:r>
            <a:r>
              <a:rPr sz="2400" spc="-1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cycle</a:t>
            </a:r>
            <a:r>
              <a:rPr sz="2400" spc="-1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delayed</a:t>
            </a:r>
            <a:r>
              <a:rPr sz="2400" spc="-1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for</a:t>
            </a:r>
            <a:r>
              <a:rPr sz="2400" spc="-1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many</a:t>
            </a:r>
            <a:r>
              <a:rPr sz="2400" spc="-1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providers</a:t>
            </a:r>
            <a:r>
              <a:rPr sz="2400" spc="-1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due</a:t>
            </a:r>
            <a:r>
              <a:rPr sz="2400" spc="-1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 	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credentialing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0029" indent="-227329" algn="l">
              <a:lnSpc>
                <a:spcPct val="100000"/>
              </a:lnSpc>
              <a:spcBef>
                <a:spcPts val="434"/>
              </a:spcBef>
              <a:buChar char="•"/>
              <a:tabLst>
                <a:tab pos="240029" algn="l"/>
              </a:tabLst>
            </a:pP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Hospitals</a:t>
            </a:r>
            <a:r>
              <a:rPr sz="2400" spc="-1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z="2400" spc="-1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14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BIGCO</a:t>
            </a:r>
            <a:r>
              <a:rPr sz="2400" spc="-1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are</a:t>
            </a:r>
            <a:r>
              <a:rPr sz="2400" spc="-1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at</a:t>
            </a:r>
            <a:r>
              <a:rPr sz="2400" spc="-1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odds,</a:t>
            </a:r>
            <a:r>
              <a:rPr sz="2400" spc="-1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lawsuits</a:t>
            </a:r>
            <a:r>
              <a:rPr sz="2400" spc="-1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back</a:t>
            </a:r>
            <a:r>
              <a:rPr sz="2400" spc="-1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z="2400" spc="-1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forth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0029" indent="-227329" algn="l">
              <a:lnSpc>
                <a:spcPct val="100000"/>
              </a:lnSpc>
              <a:spcBef>
                <a:spcPts val="425"/>
              </a:spcBef>
              <a:buChar char="•"/>
              <a:tabLst>
                <a:tab pos="240029" algn="l"/>
              </a:tabLst>
            </a:pP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</a:t>
            </a:r>
            <a:r>
              <a:rPr sz="2400" spc="-1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suing</a:t>
            </a:r>
            <a:r>
              <a:rPr sz="2400" spc="-1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for</a:t>
            </a:r>
            <a:r>
              <a:rPr sz="2400" spc="-1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loss</a:t>
            </a:r>
            <a:r>
              <a:rPr sz="2400" spc="-1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of</a:t>
            </a:r>
            <a:r>
              <a:rPr sz="2400" spc="-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surgical</a:t>
            </a:r>
            <a:r>
              <a:rPr sz="2400" spc="-1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volume/revenue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0029" indent="-227329" algn="l">
              <a:lnSpc>
                <a:spcPts val="2605"/>
              </a:lnSpc>
              <a:spcBef>
                <a:spcPts val="425"/>
              </a:spcBef>
              <a:buChar char="•"/>
              <a:tabLst>
                <a:tab pos="240029" algn="l"/>
              </a:tabLst>
            </a:pPr>
            <a:r>
              <a:rPr sz="2400" spc="-1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BIGCO</a:t>
            </a:r>
            <a:r>
              <a:rPr sz="2400" spc="-1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suing</a:t>
            </a:r>
            <a:r>
              <a:rPr sz="2400" spc="-1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z="2400" spc="-1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enforce</a:t>
            </a:r>
            <a:r>
              <a:rPr sz="2400" spc="-1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non-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compete,</a:t>
            </a:r>
            <a:r>
              <a:rPr sz="2400" spc="-1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tortuous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algn="l">
              <a:lnSpc>
                <a:spcPts val="2605"/>
              </a:lnSpc>
            </a:pP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interference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39395" marR="188595" indent="-227329" algn="l">
              <a:lnSpc>
                <a:spcPts val="2330"/>
              </a:lnSpc>
              <a:spcBef>
                <a:spcPts val="960"/>
              </a:spcBef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</a:t>
            </a:r>
            <a:r>
              <a:rPr sz="2400" spc="-1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significantly</a:t>
            </a:r>
            <a:r>
              <a:rPr sz="2400" spc="-1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increases</a:t>
            </a:r>
            <a:r>
              <a:rPr sz="2400" spc="-1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provider</a:t>
            </a:r>
            <a:r>
              <a:rPr sz="2400" spc="-1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pay</a:t>
            </a:r>
            <a:r>
              <a:rPr sz="2400" spc="-1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z="2400" spc="-1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sign</a:t>
            </a:r>
            <a:r>
              <a:rPr sz="2400" spc="-1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on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bonuses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78739" y="0"/>
            <a:ext cx="12192000" cy="6858000"/>
            <a:chOff x="0" y="0"/>
            <a:chExt cx="12192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43550" y="2390774"/>
              <a:ext cx="6648450" cy="44672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43550" y="0"/>
              <a:ext cx="6648450" cy="239077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8739" y="249618"/>
            <a:ext cx="11474767" cy="1502911"/>
          </a:xfrm>
          <a:prstGeom prst="rect">
            <a:avLst/>
          </a:prstGeom>
        </p:spPr>
        <p:txBody>
          <a:bodyPr vert="horz" wrap="square" lIns="0" tIns="756856" rIns="0" bIns="0" rtlCol="0">
            <a:spAutoFit/>
          </a:bodyPr>
          <a:lstStyle/>
          <a:p>
            <a:pPr marL="1201420">
              <a:lnSpc>
                <a:spcPct val="100000"/>
              </a:lnSpc>
              <a:spcBef>
                <a:spcPts val="130"/>
              </a:spcBef>
            </a:pPr>
            <a:r>
              <a:rPr sz="4800" spc="-340" dirty="0">
                <a:latin typeface="Garamond" panose="02020404030301010803" pitchFamily="18" charset="0"/>
              </a:rPr>
              <a:t>The</a:t>
            </a:r>
            <a:r>
              <a:rPr sz="4800" spc="-409" dirty="0">
                <a:latin typeface="Garamond" panose="02020404030301010803" pitchFamily="18" charset="0"/>
              </a:rPr>
              <a:t> </a:t>
            </a:r>
            <a:r>
              <a:rPr sz="4800" spc="-240" dirty="0">
                <a:latin typeface="Garamond" panose="02020404030301010803" pitchFamily="18" charset="0"/>
              </a:rPr>
              <a:t>Final</a:t>
            </a:r>
            <a:r>
              <a:rPr sz="4800" spc="-409" dirty="0">
                <a:latin typeface="Garamond" panose="02020404030301010803" pitchFamily="18" charset="0"/>
              </a:rPr>
              <a:t> </a:t>
            </a:r>
            <a:r>
              <a:rPr sz="4800" spc="-285" dirty="0">
                <a:latin typeface="Garamond" panose="02020404030301010803" pitchFamily="18" charset="0"/>
              </a:rPr>
              <a:t>Scene</a:t>
            </a:r>
          </a:p>
        </p:txBody>
      </p:sp>
      <p:sp>
        <p:nvSpPr>
          <p:cNvPr id="8" name="object 8"/>
          <p:cNvSpPr/>
          <p:nvPr/>
        </p:nvSpPr>
        <p:spPr>
          <a:xfrm>
            <a:off x="1195387" y="2398776"/>
            <a:ext cx="10996930" cy="12700"/>
          </a:xfrm>
          <a:custGeom>
            <a:avLst/>
            <a:gdLst/>
            <a:ahLst/>
            <a:cxnLst/>
            <a:rect l="l" t="t" r="r" b="b"/>
            <a:pathLst>
              <a:path w="10996930" h="12700">
                <a:moveTo>
                  <a:pt x="10996612" y="0"/>
                </a:moveTo>
                <a:lnTo>
                  <a:pt x="0" y="0"/>
                </a:lnTo>
                <a:lnTo>
                  <a:pt x="0" y="12700"/>
                </a:lnTo>
                <a:lnTo>
                  <a:pt x="10996612" y="12700"/>
                </a:lnTo>
                <a:lnTo>
                  <a:pt x="10996612" y="0"/>
                </a:lnTo>
                <a:close/>
              </a:path>
            </a:pathLst>
          </a:custGeom>
          <a:solidFill>
            <a:srgbClr val="E97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67460" y="2389187"/>
            <a:ext cx="9083675" cy="3994683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sz="2000" spc="-3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Non-</a:t>
            </a:r>
            <a:r>
              <a:rPr sz="20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competes</a:t>
            </a:r>
            <a:r>
              <a:rPr sz="2000" spc="-16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have</a:t>
            </a:r>
            <a:r>
              <a:rPr sz="2000" spc="-17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been</a:t>
            </a:r>
            <a:r>
              <a:rPr sz="2000" spc="-5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thrown</a:t>
            </a:r>
            <a:r>
              <a:rPr sz="2000" spc="-14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out</a:t>
            </a:r>
            <a:r>
              <a:rPr sz="2000" spc="-13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in</a:t>
            </a:r>
            <a:r>
              <a:rPr sz="2000" spc="-14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summary</a:t>
            </a:r>
            <a:r>
              <a:rPr sz="2000" spc="-9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judgement</a:t>
            </a:r>
            <a:endParaRPr sz="2000" dirty="0">
              <a:latin typeface="Garamond" panose="02020404030301010803" pitchFamily="18" charset="0"/>
              <a:cs typeface="Arial"/>
            </a:endParaRPr>
          </a:p>
          <a:p>
            <a:pPr marL="12700" marR="499109">
              <a:lnSpc>
                <a:spcPts val="2180"/>
              </a:lnSpc>
              <a:spcBef>
                <a:spcPts val="1010"/>
              </a:spcBef>
            </a:pPr>
            <a:r>
              <a:rPr sz="2000" spc="-4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6</a:t>
            </a:r>
            <a:r>
              <a:rPr sz="2000" spc="-1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months</a:t>
            </a:r>
            <a:r>
              <a:rPr sz="2000" spc="-6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after</a:t>
            </a:r>
            <a:r>
              <a:rPr sz="2000" spc="-6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transition,</a:t>
            </a:r>
            <a:r>
              <a:rPr sz="2000" spc="-12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2000" spc="-15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hospital</a:t>
            </a:r>
            <a:r>
              <a:rPr sz="2000" spc="-14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has</a:t>
            </a:r>
            <a:r>
              <a:rPr sz="2000" spc="-15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recruited</a:t>
            </a:r>
            <a:r>
              <a:rPr sz="2000" spc="-15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7</a:t>
            </a:r>
            <a:r>
              <a:rPr sz="2000" spc="-9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anesthesiologists</a:t>
            </a:r>
            <a:r>
              <a:rPr sz="2000" spc="-7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z="2000" spc="-15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16 </a:t>
            </a:r>
            <a:r>
              <a:rPr sz="2000" spc="-1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CRNA's,</a:t>
            </a:r>
            <a:r>
              <a:rPr sz="2000" spc="-9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still</a:t>
            </a:r>
            <a:r>
              <a:rPr sz="2000" spc="-3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using</a:t>
            </a:r>
            <a:r>
              <a:rPr sz="2000" spc="-12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2</a:t>
            </a:r>
            <a:r>
              <a:rPr sz="2000" spc="-7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physician</a:t>
            </a:r>
            <a:r>
              <a:rPr sz="2000" spc="-1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z="2000" spc="-4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12</a:t>
            </a:r>
            <a:r>
              <a:rPr sz="2000" spc="-15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locum</a:t>
            </a:r>
            <a:r>
              <a:rPr sz="2000" spc="-114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CRNA's</a:t>
            </a:r>
            <a:endParaRPr sz="2000" dirty="0">
              <a:latin typeface="Garamond" panose="02020404030301010803" pitchFamily="18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2000" spc="-9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Revenue</a:t>
            </a:r>
            <a:r>
              <a:rPr sz="2000" spc="-8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cycle</a:t>
            </a:r>
            <a:r>
              <a:rPr sz="2000" spc="-16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is</a:t>
            </a:r>
            <a:r>
              <a:rPr sz="2000" spc="-7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stabilizing</a:t>
            </a:r>
            <a:r>
              <a:rPr sz="2000" spc="-15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but</a:t>
            </a:r>
            <a:r>
              <a:rPr sz="2000" spc="-12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20%</a:t>
            </a:r>
            <a:r>
              <a:rPr sz="2000" spc="-17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below</a:t>
            </a:r>
            <a:r>
              <a:rPr sz="2000" spc="-17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projections</a:t>
            </a:r>
            <a:endParaRPr sz="2000" dirty="0">
              <a:latin typeface="Garamond" panose="02020404030301010803" pitchFamily="18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2000" spc="-3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Able</a:t>
            </a:r>
            <a:r>
              <a:rPr sz="2000" spc="-18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z="2000" spc="-15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staff</a:t>
            </a:r>
            <a:r>
              <a:rPr sz="2000" spc="-9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all</a:t>
            </a:r>
            <a:r>
              <a:rPr sz="2000" spc="-8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of</a:t>
            </a:r>
            <a:r>
              <a:rPr sz="2000" spc="-8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target</a:t>
            </a:r>
            <a:r>
              <a:rPr sz="2000" spc="-13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locations</a:t>
            </a:r>
            <a:endParaRPr sz="2000" dirty="0">
              <a:latin typeface="Garamond" panose="02020404030301010803" pitchFamily="18" charset="0"/>
              <a:cs typeface="Arial"/>
            </a:endParaRPr>
          </a:p>
          <a:p>
            <a:pPr marL="12700">
              <a:lnSpc>
                <a:spcPts val="2290"/>
              </a:lnSpc>
              <a:spcBef>
                <a:spcPts val="755"/>
              </a:spcBef>
            </a:pPr>
            <a:r>
              <a:rPr sz="2000" spc="-1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Average</a:t>
            </a:r>
            <a:r>
              <a:rPr sz="2000" spc="-8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anesthesia</a:t>
            </a:r>
            <a:r>
              <a:rPr sz="2000" spc="-8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spend</a:t>
            </a:r>
            <a:r>
              <a:rPr sz="2000" spc="-15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for</a:t>
            </a:r>
            <a:r>
              <a:rPr sz="2000" spc="-6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2000" spc="-8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first</a:t>
            </a:r>
            <a:r>
              <a:rPr sz="2000" spc="-12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6</a:t>
            </a:r>
            <a:r>
              <a:rPr sz="2000" spc="-17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months</a:t>
            </a:r>
            <a:r>
              <a:rPr sz="2000" spc="-15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was</a:t>
            </a:r>
            <a:r>
              <a:rPr sz="2000" spc="-6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$2.8M/month,</a:t>
            </a:r>
            <a:r>
              <a:rPr sz="2000" spc="-12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projected</a:t>
            </a:r>
            <a:r>
              <a:rPr sz="2000" spc="-15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z="2000" spc="-13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fall</a:t>
            </a:r>
            <a:endParaRPr sz="2000" dirty="0">
              <a:latin typeface="Garamond" panose="02020404030301010803" pitchFamily="18" charset="0"/>
              <a:cs typeface="Arial"/>
            </a:endParaRPr>
          </a:p>
          <a:p>
            <a:pPr marL="12700">
              <a:lnSpc>
                <a:spcPts val="2290"/>
              </a:lnSpc>
            </a:pPr>
            <a:r>
              <a:rPr sz="2000" spc="5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z="2000" spc="-16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$2M/month</a:t>
            </a:r>
            <a:r>
              <a:rPr sz="2000" spc="-8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for</a:t>
            </a:r>
            <a:r>
              <a:rPr sz="2000" spc="-16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2000" spc="-18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next</a:t>
            </a:r>
            <a:r>
              <a:rPr sz="2000" spc="-6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6</a:t>
            </a:r>
            <a:r>
              <a:rPr sz="2000" spc="-2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months</a:t>
            </a:r>
            <a:endParaRPr sz="2000" dirty="0">
              <a:latin typeface="Garamond" panose="02020404030301010803" pitchFamily="18" charset="0"/>
              <a:cs typeface="Arial"/>
            </a:endParaRPr>
          </a:p>
          <a:p>
            <a:pPr marL="12700" marR="5080">
              <a:lnSpc>
                <a:spcPts val="2180"/>
              </a:lnSpc>
              <a:spcBef>
                <a:spcPts val="1010"/>
              </a:spcBef>
            </a:pPr>
            <a:r>
              <a:rPr sz="2000" spc="-7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However,</a:t>
            </a:r>
            <a:r>
              <a:rPr sz="2000" spc="-114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competing</a:t>
            </a:r>
            <a:r>
              <a:rPr sz="2000" spc="-14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facilities</a:t>
            </a:r>
            <a:r>
              <a:rPr sz="2000" spc="-14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in</a:t>
            </a:r>
            <a:r>
              <a:rPr sz="2000" spc="-12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2000" spc="-7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market</a:t>
            </a:r>
            <a:r>
              <a:rPr sz="2000" spc="-114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8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have</a:t>
            </a:r>
            <a:r>
              <a:rPr sz="2000" spc="-7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raised</a:t>
            </a:r>
            <a:r>
              <a:rPr sz="2000" spc="-14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compensation</a:t>
            </a:r>
            <a:r>
              <a:rPr sz="2000" spc="-114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for</a:t>
            </a:r>
            <a:r>
              <a:rPr sz="2000" spc="-5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providers </a:t>
            </a:r>
            <a:r>
              <a:rPr sz="2000" spc="-2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z="2000" spc="-17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group</a:t>
            </a:r>
            <a:r>
              <a:rPr sz="2000" spc="-9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providers</a:t>
            </a:r>
            <a:r>
              <a:rPr sz="2000" spc="-8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are</a:t>
            </a:r>
            <a:r>
              <a:rPr sz="2000" spc="-1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being</a:t>
            </a:r>
            <a:r>
              <a:rPr sz="2000" spc="-16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tempted</a:t>
            </a:r>
            <a:endParaRPr sz="2000" dirty="0">
              <a:latin typeface="Garamond" panose="02020404030301010803" pitchFamily="18" charset="0"/>
              <a:cs typeface="Arial"/>
            </a:endParaRPr>
          </a:p>
          <a:p>
            <a:pPr marL="12700" marR="168275">
              <a:lnSpc>
                <a:spcPts val="2180"/>
              </a:lnSpc>
              <a:spcBef>
                <a:spcPts val="975"/>
              </a:spcBef>
            </a:pPr>
            <a:r>
              <a:rPr sz="20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Hospital</a:t>
            </a:r>
            <a:r>
              <a:rPr sz="2000" spc="-14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leadership</a:t>
            </a:r>
            <a:r>
              <a:rPr sz="2000" spc="-15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(many</a:t>
            </a:r>
            <a:r>
              <a:rPr sz="2000" spc="-15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of</a:t>
            </a:r>
            <a:r>
              <a:rPr sz="2000" spc="-14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whom</a:t>
            </a:r>
            <a:r>
              <a:rPr sz="2000" spc="-13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have</a:t>
            </a:r>
            <a:r>
              <a:rPr sz="2000" spc="-15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been</a:t>
            </a:r>
            <a:r>
              <a:rPr sz="2000" spc="-12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replaced</a:t>
            </a:r>
            <a:r>
              <a:rPr sz="2000" spc="-6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since</a:t>
            </a:r>
            <a:r>
              <a:rPr sz="2000" spc="-15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this</a:t>
            </a:r>
            <a:r>
              <a:rPr sz="2000" spc="-15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episode</a:t>
            </a:r>
            <a:r>
              <a:rPr sz="2000" spc="-7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began) </a:t>
            </a:r>
            <a:r>
              <a:rPr sz="2000" spc="-2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remain</a:t>
            </a:r>
            <a:r>
              <a:rPr sz="2000" spc="-13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nervous</a:t>
            </a:r>
            <a:r>
              <a:rPr sz="2000" spc="-7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about</a:t>
            </a:r>
            <a:r>
              <a:rPr sz="2000" spc="-4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2000" spc="-16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stability</a:t>
            </a:r>
            <a:r>
              <a:rPr sz="2000" spc="-7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of</a:t>
            </a:r>
            <a:r>
              <a:rPr sz="2000" spc="-15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anesthesia</a:t>
            </a:r>
            <a:r>
              <a:rPr sz="2000" spc="-8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services</a:t>
            </a:r>
            <a:endParaRPr sz="2000" dirty="0">
              <a:latin typeface="Garamond" panose="02020404030301010803" pitchFamily="18" charset="0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69824" y="3724100"/>
            <a:ext cx="4122175" cy="31338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49382" y="222187"/>
            <a:ext cx="4293235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spc="-215" dirty="0">
                <a:solidFill>
                  <a:srgbClr val="006FC0"/>
                </a:solidFill>
                <a:latin typeface="Garamond" panose="02020404030301010803" pitchFamily="18" charset="0"/>
              </a:rPr>
              <a:t>Lessons</a:t>
            </a:r>
            <a:r>
              <a:rPr spc="-155" dirty="0">
                <a:solidFill>
                  <a:srgbClr val="006FC0"/>
                </a:solidFill>
                <a:latin typeface="Garamond" panose="02020404030301010803" pitchFamily="18" charset="0"/>
              </a:rPr>
              <a:t> </a:t>
            </a:r>
            <a:r>
              <a:rPr spc="-135" dirty="0">
                <a:solidFill>
                  <a:srgbClr val="006FC0"/>
                </a:solidFill>
                <a:latin typeface="Garamond" panose="02020404030301010803" pitchFamily="18" charset="0"/>
              </a:rPr>
              <a:t>Learned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72452" y="998220"/>
            <a:ext cx="10733405" cy="486156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750"/>
              </a:spcBef>
              <a:buChar char="•"/>
              <a:tabLst>
                <a:tab pos="240029" algn="l"/>
              </a:tabLst>
            </a:pP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Many</a:t>
            </a:r>
            <a:r>
              <a:rPr sz="24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large groups</a:t>
            </a:r>
            <a:r>
              <a:rPr sz="2400" spc="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appear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z="24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struggle</a:t>
            </a:r>
            <a:r>
              <a:rPr sz="2400" spc="-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when</a:t>
            </a:r>
            <a:r>
              <a:rPr sz="2400" spc="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initial</a:t>
            </a:r>
            <a:r>
              <a:rPr sz="24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provider contracts</a:t>
            </a:r>
            <a:r>
              <a:rPr sz="24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expire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0029" indent="-227329">
              <a:lnSpc>
                <a:spcPct val="100000"/>
              </a:lnSpc>
              <a:spcBef>
                <a:spcPts val="650"/>
              </a:spcBef>
              <a:buChar char="•"/>
              <a:tabLst>
                <a:tab pos="240029" algn="l"/>
              </a:tabLst>
            </a:pP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While</a:t>
            </a:r>
            <a:r>
              <a:rPr sz="2400" spc="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transitioning</a:t>
            </a:r>
            <a:r>
              <a:rPr sz="2400" spc="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z="2400" spc="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</a:t>
            </a:r>
            <a:r>
              <a:rPr sz="2400" spc="-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local</a:t>
            </a:r>
            <a:r>
              <a:rPr sz="2400" spc="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group/employment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is</a:t>
            </a:r>
            <a:r>
              <a:rPr sz="2400" spc="-1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</a:t>
            </a:r>
            <a:r>
              <a:rPr sz="24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option, this</a:t>
            </a:r>
            <a:r>
              <a:rPr sz="2400" spc="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can</a:t>
            </a:r>
            <a:r>
              <a:rPr sz="2400" spc="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impact: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697230" lvl="1" indent="-227329">
              <a:lnSpc>
                <a:spcPct val="100000"/>
              </a:lnSpc>
              <a:spcBef>
                <a:spcPts val="275"/>
              </a:spcBef>
              <a:buChar char="•"/>
              <a:tabLst>
                <a:tab pos="697230" algn="l"/>
              </a:tabLst>
            </a:pP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Provider</a:t>
            </a:r>
            <a:r>
              <a:rPr sz="2400" spc="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retention/recruitment</a:t>
            </a:r>
            <a:r>
              <a:rPr sz="2400" spc="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in</a:t>
            </a:r>
            <a:r>
              <a:rPr sz="24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2400" spc="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short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term</a:t>
            </a:r>
            <a:r>
              <a:rPr sz="2400" spc="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due</a:t>
            </a:r>
            <a:r>
              <a:rPr sz="2400" spc="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z="2400" spc="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uncertainty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697230" lvl="1" indent="-227329">
              <a:lnSpc>
                <a:spcPts val="2715"/>
              </a:lnSpc>
              <a:spcBef>
                <a:spcPts val="195"/>
              </a:spcBef>
              <a:buChar char="•"/>
              <a:tabLst>
                <a:tab pos="697230" algn="l"/>
              </a:tabLst>
            </a:pPr>
            <a:r>
              <a:rPr sz="24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Revenue</a:t>
            </a:r>
            <a:r>
              <a:rPr sz="24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cycle</a:t>
            </a:r>
            <a:r>
              <a:rPr sz="24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performance</a:t>
            </a:r>
            <a:r>
              <a:rPr sz="24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due</a:t>
            </a:r>
            <a:r>
              <a:rPr sz="24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z="2400" spc="1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more</a:t>
            </a:r>
            <a:r>
              <a:rPr sz="24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favorable</a:t>
            </a:r>
            <a:r>
              <a:rPr sz="24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rates</a:t>
            </a:r>
            <a:r>
              <a:rPr sz="2400" spc="-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for</a:t>
            </a:r>
            <a:r>
              <a:rPr sz="24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24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departing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698500">
              <a:lnSpc>
                <a:spcPts val="2715"/>
              </a:lnSpc>
            </a:pP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entity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697230" lvl="1" indent="-227329">
              <a:lnSpc>
                <a:spcPct val="100000"/>
              </a:lnSpc>
              <a:spcBef>
                <a:spcPts val="275"/>
              </a:spcBef>
              <a:buChar char="•"/>
              <a:tabLst>
                <a:tab pos="697230" algn="l"/>
              </a:tabLst>
            </a:pP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Significant</a:t>
            </a:r>
            <a:r>
              <a:rPr sz="2400" spc="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uncertainty </a:t>
            </a:r>
            <a:r>
              <a:rPr sz="24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due</a:t>
            </a:r>
            <a:r>
              <a:rPr sz="2400" spc="1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non-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compete</a:t>
            </a:r>
            <a:r>
              <a:rPr sz="2400" spc="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issues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697230" lvl="1" indent="-227329">
              <a:lnSpc>
                <a:spcPct val="100000"/>
              </a:lnSpc>
              <a:spcBef>
                <a:spcPts val="200"/>
              </a:spcBef>
              <a:buChar char="•"/>
              <a:tabLst>
                <a:tab pos="697230" algn="l"/>
              </a:tabLst>
            </a:pPr>
            <a:r>
              <a:rPr sz="24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Very</a:t>
            </a:r>
            <a:r>
              <a:rPr sz="2400" spc="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large</a:t>
            </a:r>
            <a:r>
              <a:rPr sz="2400" spc="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transition</a:t>
            </a:r>
            <a:r>
              <a:rPr sz="24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costs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0029" indent="-227329">
              <a:lnSpc>
                <a:spcPts val="2715"/>
              </a:lnSpc>
              <a:spcBef>
                <a:spcPts val="725"/>
              </a:spcBef>
              <a:buChar char="•"/>
              <a:tabLst>
                <a:tab pos="240029" algn="l"/>
              </a:tabLst>
            </a:pPr>
            <a:r>
              <a:rPr sz="2400" spc="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If</a:t>
            </a:r>
            <a:r>
              <a:rPr sz="24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you</a:t>
            </a:r>
            <a:r>
              <a:rPr sz="2400" spc="-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are</a:t>
            </a:r>
            <a:r>
              <a:rPr sz="24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part</a:t>
            </a:r>
            <a:r>
              <a:rPr sz="2400" spc="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of</a:t>
            </a:r>
            <a:r>
              <a:rPr sz="24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</a:t>
            </a:r>
            <a:r>
              <a:rPr sz="2400" spc="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large</a:t>
            </a:r>
            <a:r>
              <a:rPr sz="24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group,</a:t>
            </a:r>
            <a:r>
              <a:rPr sz="24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be</a:t>
            </a:r>
            <a:r>
              <a:rPr sz="24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proactive</a:t>
            </a:r>
            <a:r>
              <a:rPr sz="24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with</a:t>
            </a:r>
            <a:r>
              <a:rPr sz="2400" spc="-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24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facility(s)</a:t>
            </a:r>
            <a:r>
              <a:rPr sz="24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in</a:t>
            </a:r>
            <a:r>
              <a:rPr sz="2400" spc="-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identifying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>
              <a:lnSpc>
                <a:spcPts val="2715"/>
              </a:lnSpc>
            </a:pP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market</a:t>
            </a:r>
            <a:r>
              <a:rPr sz="2400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challenges</a:t>
            </a:r>
            <a:r>
              <a:rPr sz="24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z="24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24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lack</a:t>
            </a:r>
            <a:r>
              <a:rPr sz="2400" spc="-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of</a:t>
            </a:r>
            <a:r>
              <a:rPr sz="2400" spc="-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"ideal"</a:t>
            </a:r>
            <a:r>
              <a:rPr sz="2400" spc="-1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alternatives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0029" indent="-227329">
              <a:lnSpc>
                <a:spcPts val="2755"/>
              </a:lnSpc>
              <a:spcBef>
                <a:spcPts val="725"/>
              </a:spcBef>
              <a:buChar char="•"/>
              <a:tabLst>
                <a:tab pos="240029" algn="l"/>
              </a:tabLst>
            </a:pPr>
            <a:r>
              <a:rPr sz="24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Large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groups</a:t>
            </a:r>
            <a:r>
              <a:rPr sz="2400" spc="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should</a:t>
            </a:r>
            <a:r>
              <a:rPr sz="2400" spc="-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actively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communicate</a:t>
            </a:r>
            <a:r>
              <a:rPr sz="2400" spc="-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their</a:t>
            </a:r>
            <a:r>
              <a:rPr sz="2400" spc="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"value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added"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R="1898650" algn="r">
              <a:lnSpc>
                <a:spcPts val="2755"/>
              </a:lnSpc>
            </a:pPr>
            <a:r>
              <a:rPr sz="2400" spc="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quality/reporting/efficiency</a:t>
            </a:r>
            <a:r>
              <a:rPr sz="2400" spc="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attributes</a:t>
            </a:r>
            <a:r>
              <a:rPr sz="2400" spc="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z="2400" spc="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2400" spc="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</a:t>
            </a:r>
            <a:r>
              <a:rPr sz="2400" spc="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leadership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27329" marR="1877695" indent="-227329" algn="r">
              <a:lnSpc>
                <a:spcPct val="100000"/>
              </a:lnSpc>
              <a:spcBef>
                <a:spcPts val="725"/>
              </a:spcBef>
              <a:buChar char="•"/>
              <a:tabLst>
                <a:tab pos="227329" algn="l"/>
              </a:tabLst>
            </a:pP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Having</a:t>
            </a:r>
            <a:r>
              <a:rPr sz="2400" spc="-1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contract</a:t>
            </a:r>
            <a:r>
              <a:rPr sz="2400"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“go</a:t>
            </a:r>
            <a:r>
              <a:rPr sz="24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1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off</a:t>
            </a:r>
            <a:r>
              <a:rPr sz="2400" spc="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rails”</a:t>
            </a:r>
            <a:r>
              <a:rPr sz="2400" spc="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is</a:t>
            </a:r>
            <a:r>
              <a:rPr sz="2400" spc="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in</a:t>
            </a:r>
            <a:r>
              <a:rPr sz="2400"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no</a:t>
            </a:r>
            <a:r>
              <a:rPr sz="24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one's</a:t>
            </a:r>
            <a:r>
              <a:rPr sz="2400" spc="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best</a:t>
            </a:r>
            <a:r>
              <a:rPr sz="2400" spc="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interest!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7575" y="2050478"/>
            <a:ext cx="4740910" cy="1903095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 marR="5080">
              <a:lnSpc>
                <a:spcPts val="4730"/>
              </a:lnSpc>
              <a:spcBef>
                <a:spcPts val="745"/>
              </a:spcBef>
            </a:pPr>
            <a:r>
              <a:rPr spc="-180" dirty="0">
                <a:latin typeface="Garamond" panose="02020404030301010803" pitchFamily="18" charset="0"/>
              </a:rPr>
              <a:t>Scene</a:t>
            </a:r>
            <a:r>
              <a:rPr spc="-155" dirty="0">
                <a:latin typeface="Garamond" panose="02020404030301010803" pitchFamily="18" charset="0"/>
              </a:rPr>
              <a:t> </a:t>
            </a:r>
            <a:r>
              <a:rPr spc="180" dirty="0">
                <a:latin typeface="Garamond" panose="02020404030301010803" pitchFamily="18" charset="0"/>
              </a:rPr>
              <a:t>3-</a:t>
            </a:r>
            <a:r>
              <a:rPr spc="-125" dirty="0">
                <a:latin typeface="Garamond" panose="02020404030301010803" pitchFamily="18" charset="0"/>
              </a:rPr>
              <a:t> </a:t>
            </a:r>
            <a:r>
              <a:rPr spc="-50" dirty="0">
                <a:latin typeface="Garamond" panose="02020404030301010803" pitchFamily="18" charset="0"/>
              </a:rPr>
              <a:t>A </a:t>
            </a:r>
            <a:r>
              <a:rPr spc="-114" dirty="0">
                <a:latin typeface="Garamond" panose="02020404030301010803" pitchFamily="18" charset="0"/>
              </a:rPr>
              <a:t>Negotiation</a:t>
            </a:r>
            <a:r>
              <a:rPr spc="-110" dirty="0">
                <a:latin typeface="Garamond" panose="02020404030301010803" pitchFamily="18" charset="0"/>
              </a:rPr>
              <a:t> </a:t>
            </a:r>
            <a:r>
              <a:rPr spc="-114" dirty="0">
                <a:latin typeface="Garamond" panose="02020404030301010803" pitchFamily="18" charset="0"/>
              </a:rPr>
              <a:t>Horror </a:t>
            </a:r>
            <a:r>
              <a:rPr spc="-10" dirty="0">
                <a:latin typeface="Garamond" panose="02020404030301010803" pitchFamily="18" charset="0"/>
              </a:rPr>
              <a:t>Story</a:t>
            </a:r>
          </a:p>
        </p:txBody>
      </p:sp>
      <p:sp>
        <p:nvSpPr>
          <p:cNvPr id="4" name="object 4"/>
          <p:cNvSpPr/>
          <p:nvPr/>
        </p:nvSpPr>
        <p:spPr>
          <a:xfrm>
            <a:off x="833437" y="1757426"/>
            <a:ext cx="4718685" cy="0"/>
          </a:xfrm>
          <a:custGeom>
            <a:avLst/>
            <a:gdLst/>
            <a:ahLst/>
            <a:cxnLst/>
            <a:rect l="l" t="t" r="r" b="b"/>
            <a:pathLst>
              <a:path w="4718685">
                <a:moveTo>
                  <a:pt x="4718367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97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42962" y="5710237"/>
            <a:ext cx="4714240" cy="0"/>
          </a:xfrm>
          <a:custGeom>
            <a:avLst/>
            <a:gdLst/>
            <a:ahLst/>
            <a:cxnLst/>
            <a:rect l="l" t="t" r="r" b="b"/>
            <a:pathLst>
              <a:path w="4714240">
                <a:moveTo>
                  <a:pt x="4714049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97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6524625" y="0"/>
            <a:ext cx="5667375" cy="6610350"/>
            <a:chOff x="6524625" y="0"/>
            <a:chExt cx="5667375" cy="661035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24625" y="0"/>
              <a:ext cx="5667248" cy="340029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24625" y="0"/>
              <a:ext cx="5667375" cy="34290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72250" y="3467100"/>
              <a:ext cx="5591175" cy="314325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058035" y="1919922"/>
            <a:ext cx="2838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65">
                <a:latin typeface="Arial"/>
                <a:cs typeface="Arial"/>
              </a:rPr>
              <a:t>An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37891" y="112983"/>
            <a:ext cx="6518909" cy="7239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50" spc="-495" dirty="0">
                <a:solidFill>
                  <a:srgbClr val="0070C0"/>
                </a:solidFill>
                <a:latin typeface="Garamond" panose="02020404030301010803" pitchFamily="18" charset="0"/>
              </a:rPr>
              <a:t>A</a:t>
            </a:r>
            <a:r>
              <a:rPr sz="4550" spc="-355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lang="en-US" sz="4550" spc="-355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sz="4550" spc="-235" dirty="0">
                <a:solidFill>
                  <a:srgbClr val="0070C0"/>
                </a:solidFill>
                <a:latin typeface="Garamond" panose="02020404030301010803" pitchFamily="18" charset="0"/>
              </a:rPr>
              <a:t>Negotiation</a:t>
            </a:r>
            <a:r>
              <a:rPr sz="4550" spc="-365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sz="4550" spc="-254" dirty="0">
                <a:solidFill>
                  <a:srgbClr val="0070C0"/>
                </a:solidFill>
                <a:latin typeface="Garamond" panose="02020404030301010803" pitchFamily="18" charset="0"/>
              </a:rPr>
              <a:t>Horror</a:t>
            </a:r>
            <a:r>
              <a:rPr sz="4550" spc="-320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sz="4550" spc="-280" dirty="0">
                <a:solidFill>
                  <a:srgbClr val="0070C0"/>
                </a:solidFill>
                <a:latin typeface="Garamond" panose="02020404030301010803" pitchFamily="18" charset="0"/>
              </a:rPr>
              <a:t>Story</a:t>
            </a:r>
            <a:endParaRPr sz="4550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8622" y="1015428"/>
            <a:ext cx="6233916" cy="5557804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41300" marR="5080" indent="-228600">
              <a:lnSpc>
                <a:spcPct val="80000"/>
              </a:lnSpc>
              <a:spcBef>
                <a:spcPts val="535"/>
              </a:spcBef>
              <a:buChar char="•"/>
              <a:tabLst>
                <a:tab pos="241300" algn="l"/>
              </a:tabLst>
            </a:pPr>
            <a:r>
              <a:rPr sz="2000" spc="-114" dirty="0">
                <a:latin typeface="Garamond" panose="02020404030301010803" pitchFamily="18" charset="0"/>
                <a:cs typeface="Arial"/>
              </a:rPr>
              <a:t>EHC</a:t>
            </a:r>
            <a:r>
              <a:rPr sz="2000" spc="-65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75" dirty="0">
                <a:latin typeface="Garamond" panose="02020404030301010803" pitchFamily="18" charset="0"/>
                <a:cs typeface="Arial"/>
              </a:rPr>
              <a:t>engaged</a:t>
            </a:r>
            <a:r>
              <a:rPr sz="2000" spc="-13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40" dirty="0">
                <a:latin typeface="Garamond" panose="02020404030301010803" pitchFamily="18" charset="0"/>
                <a:cs typeface="Arial"/>
              </a:rPr>
              <a:t>10</a:t>
            </a:r>
            <a:r>
              <a:rPr sz="2000" spc="-80" dirty="0"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latin typeface="Garamond" panose="02020404030301010803" pitchFamily="18" charset="0"/>
                <a:cs typeface="Arial"/>
              </a:rPr>
              <a:t>/23</a:t>
            </a:r>
            <a:r>
              <a:rPr sz="2000" spc="25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latin typeface="Garamond" panose="02020404030301010803" pitchFamily="18" charset="0"/>
                <a:cs typeface="Arial"/>
              </a:rPr>
              <a:t>when</a:t>
            </a:r>
            <a:r>
              <a:rPr sz="2000" spc="-114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30" dirty="0">
                <a:latin typeface="Garamond" panose="02020404030301010803" pitchFamily="18" charset="0"/>
                <a:cs typeface="Arial"/>
              </a:rPr>
              <a:t>anesthesia</a:t>
            </a:r>
            <a:r>
              <a:rPr sz="2000" spc="-7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50" dirty="0">
                <a:latin typeface="Garamond" panose="02020404030301010803" pitchFamily="18" charset="0"/>
                <a:cs typeface="Arial"/>
              </a:rPr>
              <a:t>group </a:t>
            </a:r>
            <a:r>
              <a:rPr sz="2000" spc="-25" dirty="0">
                <a:latin typeface="Garamond" panose="02020404030301010803" pitchFamily="18" charset="0"/>
                <a:cs typeface="Arial"/>
              </a:rPr>
              <a:t>threatened</a:t>
            </a:r>
            <a:r>
              <a:rPr sz="2000" spc="-130" dirty="0"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latin typeface="Garamond" panose="02020404030301010803" pitchFamily="18" charset="0"/>
                <a:cs typeface="Arial"/>
              </a:rPr>
              <a:t>with</a:t>
            </a:r>
            <a:r>
              <a:rPr sz="2000" spc="-11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190" dirty="0">
                <a:latin typeface="Garamond" panose="02020404030301010803" pitchFamily="18" charset="0"/>
                <a:cs typeface="Arial"/>
              </a:rPr>
              <a:t>RFP</a:t>
            </a:r>
            <a:r>
              <a:rPr sz="2000" spc="-85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25" dirty="0">
                <a:latin typeface="Garamond" panose="02020404030301010803" pitchFamily="18" charset="0"/>
                <a:cs typeface="Arial"/>
              </a:rPr>
              <a:t>by </a:t>
            </a:r>
            <a:r>
              <a:rPr sz="2000" dirty="0">
                <a:latin typeface="Garamond" panose="02020404030301010803" pitchFamily="18" charset="0"/>
                <a:cs typeface="Arial"/>
              </a:rPr>
              <a:t>hospital</a:t>
            </a:r>
            <a:r>
              <a:rPr sz="2000" spc="-75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latin typeface="Garamond" panose="02020404030301010803" pitchFamily="18" charset="0"/>
                <a:cs typeface="Arial"/>
              </a:rPr>
              <a:t>leadership.</a:t>
            </a:r>
            <a:endParaRPr sz="2000" dirty="0">
              <a:latin typeface="Garamond" panose="02020404030301010803" pitchFamily="18" charset="0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615"/>
              </a:spcBef>
              <a:buChar char="•"/>
              <a:tabLst>
                <a:tab pos="240665" algn="l"/>
              </a:tabLst>
            </a:pPr>
            <a:r>
              <a:rPr sz="2000" spc="-10" dirty="0">
                <a:latin typeface="Garamond" panose="02020404030301010803" pitchFamily="18" charset="0"/>
                <a:cs typeface="Arial"/>
              </a:rPr>
              <a:t>Anesthesia</a:t>
            </a:r>
            <a:r>
              <a:rPr sz="2000" spc="130" dirty="0"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latin typeface="Garamond" panose="02020404030301010803" pitchFamily="18" charset="0"/>
                <a:cs typeface="Arial"/>
              </a:rPr>
              <a:t>contract</a:t>
            </a:r>
            <a:r>
              <a:rPr sz="2000" spc="-190" dirty="0"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latin typeface="Garamond" panose="02020404030301010803" pitchFamily="18" charset="0"/>
                <a:cs typeface="Arial"/>
              </a:rPr>
              <a:t>last</a:t>
            </a:r>
            <a:r>
              <a:rPr sz="2000" spc="-125" dirty="0"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latin typeface="Garamond" panose="02020404030301010803" pitchFamily="18" charset="0"/>
                <a:cs typeface="Arial"/>
              </a:rPr>
              <a:t>negotiated</a:t>
            </a:r>
            <a:r>
              <a:rPr sz="2000" spc="18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30" dirty="0">
                <a:latin typeface="Garamond" panose="02020404030301010803" pitchFamily="18" charset="0"/>
                <a:cs typeface="Arial"/>
              </a:rPr>
              <a:t>in</a:t>
            </a:r>
            <a:r>
              <a:rPr sz="2000" spc="-145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latin typeface="Garamond" panose="02020404030301010803" pitchFamily="18" charset="0"/>
                <a:cs typeface="Arial"/>
              </a:rPr>
              <a:t>2006.</a:t>
            </a:r>
            <a:endParaRPr sz="2000" dirty="0">
              <a:latin typeface="Garamond" panose="02020404030301010803" pitchFamily="18" charset="0"/>
              <a:cs typeface="Arial"/>
            </a:endParaRPr>
          </a:p>
          <a:p>
            <a:pPr marL="241300" marR="196215" indent="-228600">
              <a:lnSpc>
                <a:spcPct val="80000"/>
              </a:lnSpc>
              <a:spcBef>
                <a:spcPts val="980"/>
              </a:spcBef>
              <a:buChar char="•"/>
              <a:tabLst>
                <a:tab pos="241300" algn="l"/>
              </a:tabLst>
            </a:pPr>
            <a:r>
              <a:rPr sz="2000" spc="-20" dirty="0">
                <a:latin typeface="Garamond" panose="02020404030301010803" pitchFamily="18" charset="0"/>
                <a:cs typeface="Arial"/>
              </a:rPr>
              <a:t>Cardiac</a:t>
            </a:r>
            <a:r>
              <a:rPr sz="2000" spc="-8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60" dirty="0">
                <a:latin typeface="Garamond" panose="02020404030301010803" pitchFamily="18" charset="0"/>
                <a:cs typeface="Arial"/>
              </a:rPr>
              <a:t>surgery</a:t>
            </a:r>
            <a:r>
              <a:rPr sz="2000" spc="-175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25" dirty="0">
                <a:latin typeface="Garamond" panose="02020404030301010803" pitchFamily="18" charset="0"/>
                <a:cs typeface="Arial"/>
              </a:rPr>
              <a:t>service</a:t>
            </a:r>
            <a:r>
              <a:rPr sz="2000" spc="-85" dirty="0"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latin typeface="Garamond" panose="02020404030301010803" pitchFamily="18" charset="0"/>
                <a:cs typeface="Arial"/>
              </a:rPr>
              <a:t>started</a:t>
            </a:r>
            <a:r>
              <a:rPr sz="2000" spc="-65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55" dirty="0">
                <a:latin typeface="Garamond" panose="02020404030301010803" pitchFamily="18" charset="0"/>
                <a:cs typeface="Arial"/>
              </a:rPr>
              <a:t>2015</a:t>
            </a:r>
            <a:r>
              <a:rPr sz="2000" spc="-95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25" dirty="0">
                <a:latin typeface="Garamond" panose="02020404030301010803" pitchFamily="18" charset="0"/>
                <a:cs typeface="Arial"/>
              </a:rPr>
              <a:t>and</a:t>
            </a:r>
            <a:r>
              <a:rPr sz="2000" spc="-145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40" dirty="0">
                <a:latin typeface="Garamond" panose="02020404030301010803" pitchFamily="18" charset="0"/>
                <a:cs typeface="Arial"/>
              </a:rPr>
              <a:t>group</a:t>
            </a:r>
            <a:r>
              <a:rPr sz="2000" spc="-145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25" dirty="0">
                <a:latin typeface="Garamond" panose="02020404030301010803" pitchFamily="18" charset="0"/>
                <a:cs typeface="Arial"/>
              </a:rPr>
              <a:t>received</a:t>
            </a:r>
            <a:r>
              <a:rPr sz="2000" spc="-145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latin typeface="Garamond" panose="02020404030301010803" pitchFamily="18" charset="0"/>
                <a:cs typeface="Arial"/>
              </a:rPr>
              <a:t>$400,000 </a:t>
            </a:r>
            <a:r>
              <a:rPr sz="2000" spc="-20" dirty="0">
                <a:latin typeface="Garamond" panose="02020404030301010803" pitchFamily="18" charset="0"/>
                <a:cs typeface="Arial"/>
              </a:rPr>
              <a:t>annually</a:t>
            </a:r>
            <a:r>
              <a:rPr sz="2000" spc="-16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latin typeface="Garamond" panose="02020404030301010803" pitchFamily="18" charset="0"/>
                <a:cs typeface="Arial"/>
              </a:rPr>
              <a:t>for</a:t>
            </a:r>
            <a:r>
              <a:rPr sz="2000" spc="-9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20" dirty="0">
                <a:latin typeface="Garamond" panose="02020404030301010803" pitchFamily="18" charset="0"/>
                <a:cs typeface="Arial"/>
              </a:rPr>
              <a:t>Cardiac</a:t>
            </a:r>
            <a:r>
              <a:rPr sz="2000" spc="-5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latin typeface="Garamond" panose="02020404030301010803" pitchFamily="18" charset="0"/>
                <a:cs typeface="Arial"/>
              </a:rPr>
              <a:t>Anesthesia.</a:t>
            </a:r>
            <a:endParaRPr sz="2000" dirty="0">
              <a:latin typeface="Garamond" panose="02020404030301010803" pitchFamily="18" charset="0"/>
              <a:cs typeface="Arial"/>
            </a:endParaRPr>
          </a:p>
          <a:p>
            <a:pPr marL="241300" marR="76200" indent="-228600">
              <a:lnSpc>
                <a:spcPct val="81700"/>
              </a:lnSpc>
              <a:spcBef>
                <a:spcPts val="935"/>
              </a:spcBef>
              <a:buChar char="•"/>
              <a:tabLst>
                <a:tab pos="241300" algn="l"/>
              </a:tabLst>
            </a:pPr>
            <a:r>
              <a:rPr sz="2000" spc="-40" dirty="0">
                <a:latin typeface="Garamond" panose="02020404030301010803" pitchFamily="18" charset="0"/>
                <a:cs typeface="Arial"/>
              </a:rPr>
              <a:t>Group</a:t>
            </a:r>
            <a:r>
              <a:rPr sz="2000" spc="-7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40" dirty="0">
                <a:latin typeface="Garamond" panose="02020404030301010803" pitchFamily="18" charset="0"/>
                <a:cs typeface="Arial"/>
              </a:rPr>
              <a:t>was</a:t>
            </a:r>
            <a:r>
              <a:rPr sz="2000" spc="-16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45" dirty="0">
                <a:latin typeface="Garamond" panose="02020404030301010803" pitchFamily="18" charset="0"/>
                <a:cs typeface="Arial"/>
              </a:rPr>
              <a:t>asked</a:t>
            </a:r>
            <a:r>
              <a:rPr sz="2000" spc="-70" dirty="0"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latin typeface="Garamond" panose="02020404030301010803" pitchFamily="18" charset="0"/>
                <a:cs typeface="Arial"/>
              </a:rPr>
              <a:t>to</a:t>
            </a:r>
            <a:r>
              <a:rPr sz="2000" spc="-125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70" dirty="0">
                <a:latin typeface="Garamond" panose="02020404030301010803" pitchFamily="18" charset="0"/>
                <a:cs typeface="Arial"/>
              </a:rPr>
              <a:t>give</a:t>
            </a:r>
            <a:r>
              <a:rPr sz="2000" spc="-85" dirty="0"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latin typeface="Garamond" panose="02020404030301010803" pitchFamily="18" charset="0"/>
                <a:cs typeface="Arial"/>
              </a:rPr>
              <a:t>up</a:t>
            </a:r>
            <a:r>
              <a:rPr sz="2000" spc="-65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85" dirty="0">
                <a:latin typeface="Garamond" panose="02020404030301010803" pitchFamily="18" charset="0"/>
                <a:cs typeface="Arial"/>
              </a:rPr>
              <a:t>50%</a:t>
            </a:r>
            <a:r>
              <a:rPr sz="2000" spc="-95" dirty="0"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latin typeface="Garamond" panose="02020404030301010803" pitchFamily="18" charset="0"/>
                <a:cs typeface="Arial"/>
              </a:rPr>
              <a:t>of</a:t>
            </a:r>
            <a:r>
              <a:rPr sz="2000" spc="-130" dirty="0"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latin typeface="Garamond" panose="02020404030301010803" pitchFamily="18" charset="0"/>
                <a:cs typeface="Arial"/>
              </a:rPr>
              <a:t>all</a:t>
            </a:r>
            <a:r>
              <a:rPr sz="2000" spc="-13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latin typeface="Garamond" panose="02020404030301010803" pitchFamily="18" charset="0"/>
                <a:cs typeface="Arial"/>
              </a:rPr>
              <a:t>Orthopedic</a:t>
            </a:r>
            <a:r>
              <a:rPr sz="2000" spc="-8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114" dirty="0">
                <a:latin typeface="Garamond" panose="02020404030301010803" pitchFamily="18" charset="0"/>
                <a:cs typeface="Arial"/>
              </a:rPr>
              <a:t>OR’s</a:t>
            </a:r>
            <a:r>
              <a:rPr sz="2000" spc="-8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35" dirty="0">
                <a:latin typeface="Garamond" panose="02020404030301010803" pitchFamily="18" charset="0"/>
                <a:cs typeface="Arial"/>
              </a:rPr>
              <a:t>when</a:t>
            </a:r>
            <a:r>
              <a:rPr sz="2000" spc="-125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25" dirty="0">
                <a:latin typeface="Garamond" panose="02020404030301010803" pitchFamily="18" charset="0"/>
                <a:cs typeface="Arial"/>
              </a:rPr>
              <a:t>new </a:t>
            </a:r>
            <a:r>
              <a:rPr sz="2000" spc="-55" dirty="0">
                <a:latin typeface="Garamond" panose="02020404030301010803" pitchFamily="18" charset="0"/>
                <a:cs typeface="Arial"/>
              </a:rPr>
              <a:t>surgery</a:t>
            </a:r>
            <a:r>
              <a:rPr sz="2000" spc="-7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40" dirty="0">
                <a:latin typeface="Garamond" panose="02020404030301010803" pitchFamily="18" charset="0"/>
                <a:cs typeface="Arial"/>
              </a:rPr>
              <a:t>group</a:t>
            </a:r>
            <a:r>
              <a:rPr sz="2000" spc="-125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30" dirty="0">
                <a:latin typeface="Garamond" panose="02020404030301010803" pitchFamily="18" charset="0"/>
                <a:cs typeface="Arial"/>
              </a:rPr>
              <a:t>brought</a:t>
            </a:r>
            <a:r>
              <a:rPr sz="2000" spc="-60" dirty="0"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latin typeface="Garamond" panose="02020404030301010803" pitchFamily="18" charset="0"/>
                <a:cs typeface="Arial"/>
              </a:rPr>
              <a:t>in</a:t>
            </a:r>
            <a:r>
              <a:rPr sz="2000" spc="-10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latin typeface="Garamond" panose="02020404030301010803" pitchFamily="18" charset="0"/>
                <a:cs typeface="Arial"/>
              </a:rPr>
              <a:t>their</a:t>
            </a:r>
            <a:r>
              <a:rPr sz="2000" spc="-8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35" dirty="0">
                <a:latin typeface="Garamond" panose="02020404030301010803" pitchFamily="18" charset="0"/>
                <a:cs typeface="Arial"/>
              </a:rPr>
              <a:t>own</a:t>
            </a:r>
            <a:r>
              <a:rPr sz="2000" spc="-10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30" dirty="0">
                <a:latin typeface="Garamond" panose="02020404030301010803" pitchFamily="18" charset="0"/>
                <a:cs typeface="Arial"/>
              </a:rPr>
              <a:t>anesthesia</a:t>
            </a:r>
            <a:r>
              <a:rPr sz="2000" spc="-55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30" dirty="0">
                <a:latin typeface="Garamond" panose="02020404030301010803" pitchFamily="18" charset="0"/>
                <a:cs typeface="Arial"/>
              </a:rPr>
              <a:t>providers</a:t>
            </a:r>
            <a:r>
              <a:rPr sz="2000" spc="-140" dirty="0"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latin typeface="Garamond" panose="02020404030301010803" pitchFamily="18" charset="0"/>
                <a:cs typeface="Arial"/>
              </a:rPr>
              <a:t>with</a:t>
            </a:r>
            <a:r>
              <a:rPr sz="2000" spc="-95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20" dirty="0">
                <a:latin typeface="Garamond" panose="02020404030301010803" pitchFamily="18" charset="0"/>
                <a:cs typeface="Arial"/>
              </a:rPr>
              <a:t>no</a:t>
            </a:r>
            <a:r>
              <a:rPr sz="2000" spc="-10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20" dirty="0">
                <a:latin typeface="Garamond" panose="02020404030301010803" pitchFamily="18" charset="0"/>
                <a:cs typeface="Arial"/>
              </a:rPr>
              <a:t>call </a:t>
            </a:r>
            <a:r>
              <a:rPr sz="2000" spc="-10" dirty="0">
                <a:latin typeface="Garamond" panose="02020404030301010803" pitchFamily="18" charset="0"/>
                <a:cs typeface="Arial"/>
              </a:rPr>
              <a:t>responsibilities</a:t>
            </a:r>
            <a:endParaRPr sz="2000" dirty="0">
              <a:latin typeface="Garamond" panose="02020404030301010803" pitchFamily="18" charset="0"/>
              <a:cs typeface="Arial"/>
            </a:endParaRPr>
          </a:p>
          <a:p>
            <a:pPr marL="241300" marR="458470" indent="-228600">
              <a:lnSpc>
                <a:spcPct val="80000"/>
              </a:lnSpc>
              <a:spcBef>
                <a:spcPts val="980"/>
              </a:spcBef>
              <a:buChar char="•"/>
              <a:tabLst>
                <a:tab pos="241300" algn="l"/>
              </a:tabLst>
            </a:pPr>
            <a:r>
              <a:rPr sz="2000" spc="-114" dirty="0">
                <a:latin typeface="Garamond" panose="02020404030301010803" pitchFamily="18" charset="0"/>
                <a:cs typeface="Arial"/>
              </a:rPr>
              <a:t>EHC</a:t>
            </a:r>
            <a:r>
              <a:rPr sz="2000" spc="-40" dirty="0">
                <a:latin typeface="Garamond" panose="02020404030301010803" pitchFamily="18" charset="0"/>
                <a:cs typeface="Arial"/>
              </a:rPr>
              <a:t> was</a:t>
            </a:r>
            <a:r>
              <a:rPr sz="2000" spc="-135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latin typeface="Garamond" panose="02020404030301010803" pitchFamily="18" charset="0"/>
                <a:cs typeface="Arial"/>
              </a:rPr>
              <a:t>able</a:t>
            </a:r>
            <a:r>
              <a:rPr sz="2000" spc="-130" dirty="0"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latin typeface="Garamond" panose="02020404030301010803" pitchFamily="18" charset="0"/>
                <a:cs typeface="Arial"/>
              </a:rPr>
              <a:t>to</a:t>
            </a:r>
            <a:r>
              <a:rPr sz="2000" spc="-9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25" dirty="0">
                <a:latin typeface="Garamond" panose="02020404030301010803" pitchFamily="18" charset="0"/>
                <a:cs typeface="Arial"/>
              </a:rPr>
              <a:t>work</a:t>
            </a:r>
            <a:r>
              <a:rPr sz="2000" spc="-45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20" dirty="0">
                <a:latin typeface="Garamond" panose="02020404030301010803" pitchFamily="18" charset="0"/>
                <a:cs typeface="Arial"/>
              </a:rPr>
              <a:t>collaboratively</a:t>
            </a:r>
            <a:r>
              <a:rPr sz="2000" spc="-65" dirty="0"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latin typeface="Garamond" panose="02020404030301010803" pitchFamily="18" charset="0"/>
                <a:cs typeface="Arial"/>
              </a:rPr>
              <a:t>with</a:t>
            </a:r>
            <a:r>
              <a:rPr sz="2000" spc="-9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40" dirty="0">
                <a:latin typeface="Garamond" panose="02020404030301010803" pitchFamily="18" charset="0"/>
                <a:cs typeface="Arial"/>
              </a:rPr>
              <a:t>group</a:t>
            </a:r>
            <a:r>
              <a:rPr sz="2000" spc="-114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25" dirty="0">
                <a:latin typeface="Garamond" panose="02020404030301010803" pitchFamily="18" charset="0"/>
                <a:cs typeface="Arial"/>
              </a:rPr>
              <a:t>and</a:t>
            </a:r>
            <a:r>
              <a:rPr sz="2000" spc="-110" dirty="0"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latin typeface="Garamond" panose="02020404030301010803" pitchFamily="18" charset="0"/>
                <a:cs typeface="Arial"/>
              </a:rPr>
              <a:t>hospital</a:t>
            </a:r>
            <a:r>
              <a:rPr sz="2000" spc="-10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25" dirty="0">
                <a:latin typeface="Garamond" panose="02020404030301010803" pitchFamily="18" charset="0"/>
                <a:cs typeface="Arial"/>
              </a:rPr>
              <a:t>to create</a:t>
            </a:r>
            <a:r>
              <a:rPr sz="2000" spc="-10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latin typeface="Garamond" panose="02020404030301010803" pitchFamily="18" charset="0"/>
                <a:cs typeface="Arial"/>
              </a:rPr>
              <a:t>staffing</a:t>
            </a:r>
            <a:r>
              <a:rPr sz="2000" spc="-85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40" dirty="0">
                <a:latin typeface="Garamond" panose="02020404030301010803" pitchFamily="18" charset="0"/>
                <a:cs typeface="Arial"/>
              </a:rPr>
              <a:t>grid</a:t>
            </a:r>
            <a:r>
              <a:rPr sz="2000" spc="-15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latin typeface="Garamond" panose="02020404030301010803" pitchFamily="18" charset="0"/>
                <a:cs typeface="Arial"/>
              </a:rPr>
              <a:t>and</a:t>
            </a:r>
            <a:r>
              <a:rPr sz="2000" spc="-7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20" dirty="0">
                <a:latin typeface="Garamond" panose="02020404030301010803" pitchFamily="18" charset="0"/>
                <a:cs typeface="Arial"/>
              </a:rPr>
              <a:t>associated</a:t>
            </a:r>
            <a:r>
              <a:rPr sz="2000" spc="-7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latin typeface="Garamond" panose="02020404030301010803" pitchFamily="18" charset="0"/>
                <a:cs typeface="Arial"/>
              </a:rPr>
              <a:t>proforma</a:t>
            </a:r>
            <a:endParaRPr sz="2000" dirty="0">
              <a:latin typeface="Garamond" panose="02020404030301010803" pitchFamily="18" charset="0"/>
              <a:cs typeface="Arial"/>
            </a:endParaRPr>
          </a:p>
          <a:p>
            <a:pPr marL="241300" marR="173990" indent="-228600">
              <a:lnSpc>
                <a:spcPct val="80000"/>
              </a:lnSpc>
              <a:spcBef>
                <a:spcPts val="969"/>
              </a:spcBef>
              <a:buChar char="•"/>
              <a:tabLst>
                <a:tab pos="241300" algn="l"/>
              </a:tabLst>
            </a:pPr>
            <a:r>
              <a:rPr sz="2000" dirty="0">
                <a:latin typeface="Garamond" panose="02020404030301010803" pitchFamily="18" charset="0"/>
                <a:cs typeface="Arial"/>
              </a:rPr>
              <a:t>4/24</a:t>
            </a:r>
            <a:r>
              <a:rPr sz="2000" spc="-8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latin typeface="Garamond" panose="02020404030301010803" pitchFamily="18" charset="0"/>
                <a:cs typeface="Arial"/>
              </a:rPr>
              <a:t>presentation</a:t>
            </a:r>
            <a:r>
              <a:rPr sz="2000" spc="-114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20" dirty="0">
                <a:latin typeface="Garamond" panose="02020404030301010803" pitchFamily="18" charset="0"/>
                <a:cs typeface="Arial"/>
              </a:rPr>
              <a:t>made</a:t>
            </a:r>
            <a:r>
              <a:rPr sz="2000" spc="-140" dirty="0"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latin typeface="Garamond" panose="02020404030301010803" pitchFamily="18" charset="0"/>
                <a:cs typeface="Arial"/>
              </a:rPr>
              <a:t>to</a:t>
            </a:r>
            <a:r>
              <a:rPr sz="2000" spc="-114" dirty="0"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latin typeface="Garamond" panose="02020404030301010803" pitchFamily="18" charset="0"/>
                <a:cs typeface="Arial"/>
              </a:rPr>
              <a:t>hospital</a:t>
            </a:r>
            <a:r>
              <a:rPr sz="2000" spc="-114" dirty="0"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latin typeface="Garamond" panose="02020404030301010803" pitchFamily="18" charset="0"/>
                <a:cs typeface="Arial"/>
              </a:rPr>
              <a:t>with</a:t>
            </a:r>
            <a:r>
              <a:rPr sz="2000" spc="-11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latin typeface="Garamond" panose="02020404030301010803" pitchFamily="18" charset="0"/>
                <a:cs typeface="Arial"/>
              </a:rPr>
              <a:t>subsidy</a:t>
            </a:r>
            <a:r>
              <a:rPr sz="2000" spc="-17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latin typeface="Garamond" panose="02020404030301010803" pitchFamily="18" charset="0"/>
                <a:cs typeface="Arial"/>
              </a:rPr>
              <a:t>request</a:t>
            </a:r>
            <a:r>
              <a:rPr sz="2000" spc="-75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55" dirty="0">
                <a:latin typeface="Garamond" panose="02020404030301010803" pitchFamily="18" charset="0"/>
                <a:cs typeface="Arial"/>
              </a:rPr>
              <a:t>$6.9M</a:t>
            </a:r>
            <a:r>
              <a:rPr sz="2000" spc="-9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25" dirty="0">
                <a:latin typeface="Garamond" panose="02020404030301010803" pitchFamily="18" charset="0"/>
                <a:cs typeface="Arial"/>
              </a:rPr>
              <a:t>for </a:t>
            </a:r>
            <a:r>
              <a:rPr sz="2000" spc="-10" dirty="0">
                <a:latin typeface="Garamond" panose="02020404030301010803" pitchFamily="18" charset="0"/>
                <a:cs typeface="Arial"/>
              </a:rPr>
              <a:t>staffing</a:t>
            </a:r>
            <a:r>
              <a:rPr sz="2000" spc="-75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40" dirty="0">
                <a:latin typeface="Garamond" panose="02020404030301010803" pitchFamily="18" charset="0"/>
                <a:cs typeface="Arial"/>
              </a:rPr>
              <a:t>grid</a:t>
            </a:r>
            <a:r>
              <a:rPr sz="2000" spc="-140" dirty="0"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latin typeface="Garamond" panose="02020404030301010803" pitchFamily="18" charset="0"/>
                <a:cs typeface="Arial"/>
              </a:rPr>
              <a:t>of</a:t>
            </a:r>
            <a:r>
              <a:rPr sz="2000" spc="-13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45" dirty="0">
                <a:latin typeface="Garamond" panose="02020404030301010803" pitchFamily="18" charset="0"/>
                <a:cs typeface="Arial"/>
              </a:rPr>
              <a:t>9.5</a:t>
            </a:r>
            <a:r>
              <a:rPr sz="2000" spc="-85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120" dirty="0">
                <a:latin typeface="Garamond" panose="02020404030301010803" pitchFamily="18" charset="0"/>
                <a:cs typeface="Arial"/>
              </a:rPr>
              <a:t>CRNA</a:t>
            </a:r>
            <a:r>
              <a:rPr sz="2000" spc="-11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25" dirty="0">
                <a:latin typeface="Garamond" panose="02020404030301010803" pitchFamily="18" charset="0"/>
                <a:cs typeface="Arial"/>
              </a:rPr>
              <a:t>and</a:t>
            </a:r>
            <a:r>
              <a:rPr sz="2000" spc="-145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40" dirty="0">
                <a:latin typeface="Garamond" panose="02020404030301010803" pitchFamily="18" charset="0"/>
                <a:cs typeface="Arial"/>
              </a:rPr>
              <a:t>29</a:t>
            </a:r>
            <a:r>
              <a:rPr sz="2000" spc="-85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latin typeface="Garamond" panose="02020404030301010803" pitchFamily="18" charset="0"/>
                <a:cs typeface="Arial"/>
              </a:rPr>
              <a:t>anesthesiologists</a:t>
            </a:r>
            <a:endParaRPr sz="2000" dirty="0">
              <a:latin typeface="Garamond" panose="02020404030301010803" pitchFamily="18" charset="0"/>
              <a:cs typeface="Arial"/>
            </a:endParaRPr>
          </a:p>
          <a:p>
            <a:pPr marL="241300" marR="188595" indent="-228600">
              <a:lnSpc>
                <a:spcPct val="80000"/>
              </a:lnSpc>
              <a:spcBef>
                <a:spcPts val="1055"/>
              </a:spcBef>
              <a:buChar char="•"/>
              <a:tabLst>
                <a:tab pos="241300" algn="l"/>
              </a:tabLst>
            </a:pPr>
            <a:r>
              <a:rPr sz="2000" dirty="0">
                <a:latin typeface="Garamond" panose="02020404030301010803" pitchFamily="18" charset="0"/>
                <a:cs typeface="Arial"/>
              </a:rPr>
              <a:t>7/24</a:t>
            </a:r>
            <a:r>
              <a:rPr sz="2000" spc="-75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50" dirty="0">
                <a:latin typeface="Garamond" panose="02020404030301010803" pitchFamily="18" charset="0"/>
                <a:cs typeface="Arial"/>
              </a:rPr>
              <a:t>group</a:t>
            </a:r>
            <a:r>
              <a:rPr sz="2000" spc="-4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35" dirty="0">
                <a:latin typeface="Garamond" panose="02020404030301010803" pitchFamily="18" charset="0"/>
                <a:cs typeface="Arial"/>
              </a:rPr>
              <a:t>legal</a:t>
            </a:r>
            <a:r>
              <a:rPr sz="2000" spc="-11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20" dirty="0">
                <a:latin typeface="Garamond" panose="02020404030301010803" pitchFamily="18" charset="0"/>
                <a:cs typeface="Arial"/>
              </a:rPr>
              <a:t>sent</a:t>
            </a:r>
            <a:r>
              <a:rPr sz="2000" spc="-75" dirty="0"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latin typeface="Garamond" panose="02020404030301010803" pitchFamily="18" charset="0"/>
                <a:cs typeface="Arial"/>
              </a:rPr>
              <a:t>letter</a:t>
            </a:r>
            <a:r>
              <a:rPr sz="2000" spc="-85" dirty="0"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latin typeface="Garamond" panose="02020404030301010803" pitchFamily="18" charset="0"/>
                <a:cs typeface="Arial"/>
              </a:rPr>
              <a:t>to</a:t>
            </a:r>
            <a:r>
              <a:rPr sz="2000" spc="-105" dirty="0"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latin typeface="Garamond" panose="02020404030301010803" pitchFamily="18" charset="0"/>
                <a:cs typeface="Arial"/>
              </a:rPr>
              <a:t>hospital</a:t>
            </a:r>
            <a:r>
              <a:rPr sz="2000" spc="-11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45" dirty="0">
                <a:latin typeface="Garamond" panose="02020404030301010803" pitchFamily="18" charset="0"/>
                <a:cs typeface="Arial"/>
              </a:rPr>
              <a:t>asking</a:t>
            </a:r>
            <a:r>
              <a:rPr sz="2000" spc="-55" dirty="0"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latin typeface="Garamond" panose="02020404030301010803" pitchFamily="18" charset="0"/>
                <a:cs typeface="Arial"/>
              </a:rPr>
              <a:t>to</a:t>
            </a:r>
            <a:r>
              <a:rPr sz="2000" spc="-105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50" dirty="0">
                <a:latin typeface="Garamond" panose="02020404030301010803" pitchFamily="18" charset="0"/>
                <a:cs typeface="Arial"/>
              </a:rPr>
              <a:t>begin</a:t>
            </a:r>
            <a:r>
              <a:rPr sz="2000" spc="-105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latin typeface="Garamond" panose="02020404030301010803" pitchFamily="18" charset="0"/>
                <a:cs typeface="Arial"/>
              </a:rPr>
              <a:t>negotiations for</a:t>
            </a:r>
            <a:r>
              <a:rPr sz="2000" spc="-11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35" dirty="0">
                <a:latin typeface="Garamond" panose="02020404030301010803" pitchFamily="18" charset="0"/>
                <a:cs typeface="Arial"/>
              </a:rPr>
              <a:t>new</a:t>
            </a:r>
            <a:r>
              <a:rPr sz="2000" spc="-125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latin typeface="Garamond" panose="02020404030301010803" pitchFamily="18" charset="0"/>
                <a:cs typeface="Arial"/>
              </a:rPr>
              <a:t>contract</a:t>
            </a:r>
            <a:endParaRPr sz="2000" dirty="0">
              <a:latin typeface="Garamond" panose="02020404030301010803" pitchFamily="18" charset="0"/>
              <a:cs typeface="Arial"/>
            </a:endParaRPr>
          </a:p>
          <a:p>
            <a:pPr marL="240665" indent="-227965">
              <a:lnSpc>
                <a:spcPts val="1945"/>
              </a:lnSpc>
              <a:spcBef>
                <a:spcPts val="540"/>
              </a:spcBef>
              <a:buChar char="•"/>
              <a:tabLst>
                <a:tab pos="240665" algn="l"/>
              </a:tabLst>
            </a:pPr>
            <a:r>
              <a:rPr sz="2000" dirty="0">
                <a:latin typeface="Garamond" panose="02020404030301010803" pitchFamily="18" charset="0"/>
                <a:cs typeface="Arial"/>
              </a:rPr>
              <a:t>8/24</a:t>
            </a:r>
            <a:r>
              <a:rPr sz="2000" spc="-85" dirty="0"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latin typeface="Garamond" panose="02020404030301010803" pitchFamily="18" charset="0"/>
                <a:cs typeface="Arial"/>
              </a:rPr>
              <a:t>hospital</a:t>
            </a:r>
            <a:r>
              <a:rPr sz="2000" spc="-125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latin typeface="Garamond" panose="02020404030301010803" pitchFamily="18" charset="0"/>
                <a:cs typeface="Arial"/>
              </a:rPr>
              <a:t>planned</a:t>
            </a:r>
            <a:r>
              <a:rPr sz="2000" spc="-135" dirty="0"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latin typeface="Garamond" panose="02020404030301010803" pitchFamily="18" charset="0"/>
                <a:cs typeface="Arial"/>
              </a:rPr>
              <a:t>to</a:t>
            </a:r>
            <a:r>
              <a:rPr sz="2000" spc="-12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30" dirty="0">
                <a:latin typeface="Garamond" panose="02020404030301010803" pitchFamily="18" charset="0"/>
                <a:cs typeface="Arial"/>
              </a:rPr>
              <a:t>issue</a:t>
            </a:r>
            <a:r>
              <a:rPr sz="2000" spc="-7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30" dirty="0">
                <a:latin typeface="Garamond" panose="02020404030301010803" pitchFamily="18" charset="0"/>
                <a:cs typeface="Arial"/>
              </a:rPr>
              <a:t>anesthesia</a:t>
            </a:r>
            <a:r>
              <a:rPr sz="2000" spc="-16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170" dirty="0">
                <a:latin typeface="Garamond" panose="02020404030301010803" pitchFamily="18" charset="0"/>
                <a:cs typeface="Arial"/>
              </a:rPr>
              <a:t>RFP </a:t>
            </a:r>
            <a:r>
              <a:rPr sz="2000" spc="-10" dirty="0">
                <a:latin typeface="Garamond" panose="02020404030301010803" pitchFamily="18" charset="0"/>
                <a:cs typeface="Arial"/>
              </a:rPr>
              <a:t>and</a:t>
            </a:r>
            <a:r>
              <a:rPr sz="2000" spc="-6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latin typeface="Garamond" panose="02020404030301010803" pitchFamily="18" charset="0"/>
                <a:cs typeface="Arial"/>
              </a:rPr>
              <a:t>requested</a:t>
            </a:r>
            <a:endParaRPr sz="2000" dirty="0">
              <a:latin typeface="Garamond" panose="02020404030301010803" pitchFamily="18" charset="0"/>
              <a:cs typeface="Arial"/>
            </a:endParaRPr>
          </a:p>
          <a:p>
            <a:pPr marL="241300">
              <a:lnSpc>
                <a:spcPts val="1945"/>
              </a:lnSpc>
            </a:pPr>
            <a:r>
              <a:rPr sz="2000" spc="-10" dirty="0">
                <a:latin typeface="Garamond" panose="02020404030301010803" pitchFamily="18" charset="0"/>
                <a:cs typeface="Arial"/>
              </a:rPr>
              <a:t>“Forensic</a:t>
            </a:r>
            <a:r>
              <a:rPr sz="2000" spc="-75" dirty="0"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latin typeface="Garamond" panose="02020404030301010803" pitchFamily="18" charset="0"/>
                <a:cs typeface="Arial"/>
              </a:rPr>
              <a:t>Accounting”</a:t>
            </a:r>
            <a:r>
              <a:rPr sz="2000" spc="-175" dirty="0"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latin typeface="Garamond" panose="02020404030301010803" pitchFamily="18" charset="0"/>
                <a:cs typeface="Arial"/>
              </a:rPr>
              <a:t>from</a:t>
            </a:r>
            <a:r>
              <a:rPr sz="2000" spc="-14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20" dirty="0">
                <a:latin typeface="Garamond" panose="02020404030301010803" pitchFamily="18" charset="0"/>
                <a:cs typeface="Arial"/>
              </a:rPr>
              <a:t>group</a:t>
            </a:r>
            <a:endParaRPr sz="2000" dirty="0">
              <a:latin typeface="Garamond" panose="02020404030301010803" pitchFamily="18" charset="0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625"/>
              </a:spcBef>
              <a:buChar char="•"/>
              <a:tabLst>
                <a:tab pos="240665" algn="l"/>
              </a:tabLst>
            </a:pPr>
            <a:r>
              <a:rPr sz="2000" spc="-10" dirty="0">
                <a:latin typeface="Garamond" panose="02020404030301010803" pitchFamily="18" charset="0"/>
                <a:cs typeface="Arial"/>
              </a:rPr>
              <a:t>10/24</a:t>
            </a:r>
            <a:r>
              <a:rPr sz="2000" spc="-18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170" dirty="0">
                <a:latin typeface="Garamond" panose="02020404030301010803" pitchFamily="18" charset="0"/>
                <a:cs typeface="Arial"/>
              </a:rPr>
              <a:t>RFP</a:t>
            </a:r>
            <a:r>
              <a:rPr sz="2000" spc="-175" dirty="0"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latin typeface="Garamond" panose="02020404030301010803" pitchFamily="18" charset="0"/>
                <a:cs typeface="Arial"/>
              </a:rPr>
              <a:t>sent</a:t>
            </a:r>
            <a:r>
              <a:rPr sz="2000" spc="-170" dirty="0"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latin typeface="Garamond" panose="02020404030301010803" pitchFamily="18" charset="0"/>
                <a:cs typeface="Arial"/>
              </a:rPr>
              <a:t>out</a:t>
            </a:r>
            <a:r>
              <a:rPr sz="2000" spc="-90" dirty="0"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latin typeface="Garamond" panose="02020404030301010803" pitchFamily="18" charset="0"/>
                <a:cs typeface="Arial"/>
              </a:rPr>
              <a:t>to</a:t>
            </a:r>
            <a:r>
              <a:rPr sz="2000" spc="-125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40" dirty="0">
                <a:latin typeface="Garamond" panose="02020404030301010803" pitchFamily="18" charset="0"/>
                <a:cs typeface="Arial"/>
              </a:rPr>
              <a:t>group</a:t>
            </a:r>
            <a:r>
              <a:rPr sz="2000" spc="-14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latin typeface="Garamond" panose="02020404030301010803" pitchFamily="18" charset="0"/>
                <a:cs typeface="Arial"/>
              </a:rPr>
              <a:t>and</a:t>
            </a:r>
            <a:r>
              <a:rPr sz="2000" spc="-65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25" dirty="0">
                <a:latin typeface="Garamond" panose="02020404030301010803" pitchFamily="18" charset="0"/>
                <a:cs typeface="Arial"/>
              </a:rPr>
              <a:t>three</a:t>
            </a:r>
            <a:r>
              <a:rPr sz="2000" spc="-8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15" dirty="0">
                <a:latin typeface="Garamond" panose="02020404030301010803" pitchFamily="18" charset="0"/>
                <a:cs typeface="Arial"/>
              </a:rPr>
              <a:t>other</a:t>
            </a:r>
            <a:r>
              <a:rPr sz="2000" spc="-185" dirty="0"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spc="-185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210" dirty="0">
                <a:latin typeface="Garamond" panose="02020404030301010803" pitchFamily="18" charset="0"/>
                <a:cs typeface="Arial"/>
              </a:rPr>
              <a:t>“</a:t>
            </a:r>
            <a:r>
              <a:rPr sz="2000" spc="-30" dirty="0">
                <a:latin typeface="Garamond" panose="02020404030301010803" pitchFamily="18" charset="0"/>
                <a:cs typeface="Arial"/>
              </a:rPr>
              <a:t>anesthesia</a:t>
            </a:r>
            <a:r>
              <a:rPr sz="2000" spc="-80" dirty="0"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latin typeface="Garamond" panose="02020404030301010803" pitchFamily="18" charset="0"/>
                <a:cs typeface="Arial"/>
              </a:rPr>
              <a:t>vendors”</a:t>
            </a:r>
            <a:endParaRPr sz="2000" dirty="0">
              <a:latin typeface="Garamond" panose="02020404030301010803" pitchFamily="18" charset="0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358759" y="1047750"/>
            <a:ext cx="5709416" cy="5810250"/>
            <a:chOff x="5934075" y="1047750"/>
            <a:chExt cx="6134100" cy="581025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77150" y="1047750"/>
              <a:ext cx="4391025" cy="51435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34075" y="5819779"/>
              <a:ext cx="1733550" cy="10381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9570" y="247593"/>
            <a:ext cx="511683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spc="-420" dirty="0">
                <a:solidFill>
                  <a:srgbClr val="0070C0"/>
                </a:solidFill>
                <a:latin typeface="Garamond" panose="02020404030301010803" pitchFamily="18" charset="0"/>
              </a:rPr>
              <a:t>A</a:t>
            </a:r>
            <a:r>
              <a:rPr sz="3600" spc="-245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sz="3600" spc="-210" dirty="0">
                <a:solidFill>
                  <a:srgbClr val="0070C0"/>
                </a:solidFill>
                <a:latin typeface="Garamond" panose="02020404030301010803" pitchFamily="18" charset="0"/>
              </a:rPr>
              <a:t>Negotiation</a:t>
            </a:r>
            <a:r>
              <a:rPr sz="3600" spc="-265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sz="3600" spc="-235" dirty="0">
                <a:solidFill>
                  <a:srgbClr val="0070C0"/>
                </a:solidFill>
                <a:latin typeface="Garamond" panose="02020404030301010803" pitchFamily="18" charset="0"/>
              </a:rPr>
              <a:t>Horror</a:t>
            </a:r>
            <a:r>
              <a:rPr sz="3600" spc="-250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sz="3600" spc="-160" dirty="0">
                <a:solidFill>
                  <a:srgbClr val="0070C0"/>
                </a:solidFill>
                <a:latin typeface="Garamond" panose="02020404030301010803" pitchFamily="18" charset="0"/>
              </a:rPr>
              <a:t>Story</a:t>
            </a:r>
            <a:endParaRPr sz="3600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1509" y="1008640"/>
            <a:ext cx="4868545" cy="5212196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241300" marR="98425" indent="-229235">
              <a:lnSpc>
                <a:spcPts val="1880"/>
              </a:lnSpc>
              <a:spcBef>
                <a:spcPts val="320"/>
              </a:spcBef>
              <a:buChar char="•"/>
              <a:tabLst>
                <a:tab pos="241300" algn="l"/>
              </a:tabLst>
            </a:pPr>
            <a:r>
              <a:rPr sz="1700" spc="-1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RFP</a:t>
            </a:r>
            <a:r>
              <a:rPr sz="1700" spc="-1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response</a:t>
            </a:r>
            <a:r>
              <a:rPr sz="17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due</a:t>
            </a:r>
            <a:r>
              <a:rPr sz="1700" spc="-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z="1700"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hand</a:t>
            </a:r>
            <a:r>
              <a:rPr sz="1700" spc="-1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delivered</a:t>
            </a:r>
            <a:r>
              <a:rPr sz="1700" spc="-1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z="17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 </a:t>
            </a:r>
            <a:r>
              <a:rPr sz="17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on</a:t>
            </a:r>
            <a:r>
              <a:rPr sz="1700" spc="-1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11/24</a:t>
            </a:r>
            <a:endParaRPr sz="17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marR="379730" indent="-229235">
              <a:lnSpc>
                <a:spcPts val="1880"/>
              </a:lnSpc>
              <a:spcBef>
                <a:spcPts val="525"/>
              </a:spcBef>
              <a:buChar char="•"/>
              <a:tabLst>
                <a:tab pos="241300" algn="l"/>
              </a:tabLst>
            </a:pPr>
            <a:r>
              <a:rPr sz="17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12/24-</a:t>
            </a:r>
            <a:r>
              <a:rPr sz="1700" spc="-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</a:t>
            </a:r>
            <a:r>
              <a:rPr sz="1700" spc="-1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hired</a:t>
            </a:r>
            <a:r>
              <a:rPr sz="1700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well</a:t>
            </a:r>
            <a:r>
              <a:rPr sz="1700" spc="-1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known</a:t>
            </a:r>
            <a:r>
              <a:rPr sz="1700" spc="-1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1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FMV</a:t>
            </a:r>
            <a:r>
              <a:rPr sz="1700" spc="-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firm</a:t>
            </a:r>
            <a:r>
              <a:rPr sz="1700" spc="-1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“to </a:t>
            </a:r>
            <a:r>
              <a:rPr sz="1700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review</a:t>
            </a:r>
            <a:r>
              <a:rPr sz="1700" spc="-1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our</a:t>
            </a:r>
            <a:r>
              <a:rPr sz="1700" spc="-1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RFP”??</a:t>
            </a:r>
            <a:endParaRPr sz="17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marR="55880" indent="-229235">
              <a:lnSpc>
                <a:spcPts val="1880"/>
              </a:lnSpc>
              <a:spcBef>
                <a:spcPts val="520"/>
              </a:spcBef>
              <a:buChar char="•"/>
              <a:tabLst>
                <a:tab pos="241300" algn="l"/>
              </a:tabLst>
            </a:pPr>
            <a:r>
              <a:rPr sz="17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1/25-</a:t>
            </a:r>
            <a:r>
              <a:rPr sz="1700" spc="-10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Group</a:t>
            </a:r>
            <a:r>
              <a:rPr sz="17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delivered</a:t>
            </a:r>
            <a:r>
              <a:rPr sz="1700" spc="-1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1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RFP</a:t>
            </a:r>
            <a:r>
              <a:rPr sz="1700" spc="-1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response</a:t>
            </a:r>
            <a:r>
              <a:rPr sz="1700"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slide</a:t>
            </a:r>
            <a:r>
              <a:rPr sz="1700" spc="-1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deck</a:t>
            </a:r>
            <a:r>
              <a:rPr sz="1700" spc="-1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 </a:t>
            </a:r>
            <a:r>
              <a:rPr sz="17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</a:t>
            </a:r>
            <a:r>
              <a:rPr sz="17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in</a:t>
            </a:r>
            <a:r>
              <a:rPr sz="1700" spc="-1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formal</a:t>
            </a:r>
            <a:r>
              <a:rPr sz="17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presentation</a:t>
            </a:r>
            <a:r>
              <a:rPr sz="1700" spc="-114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.</a:t>
            </a:r>
            <a:endParaRPr sz="17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85750" indent="-273050">
              <a:lnSpc>
                <a:spcPct val="100000"/>
              </a:lnSpc>
              <a:spcBef>
                <a:spcPts val="325"/>
              </a:spcBef>
              <a:buChar char="•"/>
              <a:tabLst>
                <a:tab pos="285750" algn="l"/>
              </a:tabLst>
            </a:pPr>
            <a:r>
              <a:rPr sz="17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Subsidy</a:t>
            </a:r>
            <a:r>
              <a:rPr sz="1700" spc="2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for</a:t>
            </a:r>
            <a:r>
              <a:rPr sz="1700" spc="-1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revised</a:t>
            </a:r>
            <a:r>
              <a:rPr sz="1700" spc="-1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reduced</a:t>
            </a:r>
            <a:r>
              <a:rPr sz="1700" spc="-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staffing</a:t>
            </a:r>
            <a:r>
              <a:rPr sz="1700" spc="-114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grid</a:t>
            </a:r>
            <a:r>
              <a:rPr sz="1700" spc="-1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$6.2M</a:t>
            </a:r>
            <a:endParaRPr sz="17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indent="-228600">
              <a:lnSpc>
                <a:spcPts val="1920"/>
              </a:lnSpc>
              <a:spcBef>
                <a:spcPts val="439"/>
              </a:spcBef>
              <a:buChar char="•"/>
              <a:tabLst>
                <a:tab pos="241300" algn="l"/>
              </a:tabLst>
            </a:pPr>
            <a:r>
              <a:rPr sz="17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2/3/25</a:t>
            </a:r>
            <a:r>
              <a:rPr sz="17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</a:t>
            </a:r>
            <a:r>
              <a:rPr sz="17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leadership</a:t>
            </a:r>
            <a:r>
              <a:rPr sz="1700" spc="-10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needed</a:t>
            </a:r>
            <a:r>
              <a:rPr sz="1700" spc="-1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“more</a:t>
            </a:r>
            <a:r>
              <a:rPr sz="1700" spc="-1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time”</a:t>
            </a:r>
            <a:r>
              <a:rPr sz="1700" spc="-1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endParaRPr sz="17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>
              <a:lnSpc>
                <a:spcPts val="1920"/>
              </a:lnSpc>
            </a:pPr>
            <a:r>
              <a:rPr sz="1700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review</a:t>
            </a:r>
            <a:r>
              <a:rPr sz="1700" spc="-1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1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RFP</a:t>
            </a:r>
            <a:r>
              <a:rPr sz="1700" spc="-1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responses</a:t>
            </a:r>
            <a:endParaRPr sz="17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marR="147320" indent="-229235">
              <a:lnSpc>
                <a:spcPct val="90200"/>
              </a:lnSpc>
              <a:spcBef>
                <a:spcPts val="635"/>
              </a:spcBef>
              <a:buChar char="•"/>
              <a:tabLst>
                <a:tab pos="241300" algn="l"/>
              </a:tabLst>
            </a:pPr>
            <a:r>
              <a:rPr sz="17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2/13/25-</a:t>
            </a:r>
            <a:r>
              <a:rPr sz="1700" spc="-10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letter</a:t>
            </a:r>
            <a:r>
              <a:rPr sz="17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sent</a:t>
            </a:r>
            <a:r>
              <a:rPr sz="1700" spc="-10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by</a:t>
            </a:r>
            <a:r>
              <a:rPr sz="1700" spc="-1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group</a:t>
            </a:r>
            <a:r>
              <a:rPr sz="1700" spc="-1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attorney</a:t>
            </a:r>
            <a:r>
              <a:rPr sz="1700" spc="-1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requesting </a:t>
            </a:r>
            <a:r>
              <a:rPr sz="1700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exclusive</a:t>
            </a:r>
            <a:r>
              <a:rPr sz="17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negotiation</a:t>
            </a:r>
            <a:r>
              <a:rPr sz="1700" spc="-10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with</a:t>
            </a:r>
            <a:r>
              <a:rPr sz="1700" spc="-10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no</a:t>
            </a:r>
            <a:r>
              <a:rPr sz="1700" spc="-10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response</a:t>
            </a:r>
            <a:r>
              <a:rPr sz="17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from </a:t>
            </a:r>
            <a:r>
              <a:rPr sz="17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</a:t>
            </a:r>
            <a:endParaRPr sz="17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marR="154305" indent="-229235">
              <a:lnSpc>
                <a:spcPts val="1880"/>
              </a:lnSpc>
              <a:spcBef>
                <a:spcPts val="560"/>
              </a:spcBef>
              <a:buChar char="•"/>
              <a:tabLst>
                <a:tab pos="241300" algn="l"/>
              </a:tabLst>
            </a:pPr>
            <a:r>
              <a:rPr sz="17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2/16/25-</a:t>
            </a:r>
            <a:r>
              <a:rPr sz="1700"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1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FMV</a:t>
            </a:r>
            <a:r>
              <a:rPr sz="1700"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firm</a:t>
            </a:r>
            <a:r>
              <a:rPr sz="17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still</a:t>
            </a:r>
            <a:r>
              <a:rPr sz="1700" spc="-1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requesting</a:t>
            </a:r>
            <a:r>
              <a:rPr sz="1700" spc="-114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financial</a:t>
            </a:r>
            <a:r>
              <a:rPr sz="1700" spc="-10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data- </a:t>
            </a:r>
            <a:r>
              <a:rPr sz="17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but</a:t>
            </a:r>
            <a:r>
              <a:rPr sz="1700" spc="-10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was</a:t>
            </a:r>
            <a:r>
              <a:rPr sz="1700" spc="-1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not</a:t>
            </a:r>
            <a:r>
              <a:rPr sz="1700" spc="-10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hired</a:t>
            </a:r>
            <a:r>
              <a:rPr sz="17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z="1700" spc="-1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do</a:t>
            </a:r>
            <a:r>
              <a:rPr sz="1700" spc="-1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FMV??</a:t>
            </a:r>
            <a:endParaRPr sz="17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marR="172720" indent="-229235">
              <a:lnSpc>
                <a:spcPct val="90200"/>
              </a:lnSpc>
              <a:spcBef>
                <a:spcPts val="525"/>
              </a:spcBef>
              <a:buChar char="•"/>
              <a:tabLst>
                <a:tab pos="241300" algn="l"/>
              </a:tabLst>
            </a:pPr>
            <a:r>
              <a:rPr sz="17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3/25</a:t>
            </a:r>
            <a:r>
              <a:rPr sz="1700" spc="-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Sunday</a:t>
            </a:r>
            <a:r>
              <a:rPr sz="1700" spc="-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afternoon</a:t>
            </a:r>
            <a:r>
              <a:rPr sz="1700" spc="-1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meeting</a:t>
            </a:r>
            <a:r>
              <a:rPr sz="1700"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with</a:t>
            </a:r>
            <a:r>
              <a:rPr sz="1700" spc="-1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group</a:t>
            </a:r>
            <a:r>
              <a:rPr sz="17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 </a:t>
            </a:r>
            <a:r>
              <a:rPr sz="17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</a:t>
            </a:r>
            <a:r>
              <a:rPr sz="1700"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leadership</a:t>
            </a:r>
            <a:r>
              <a:rPr sz="1700"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z="1700" spc="-1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once</a:t>
            </a:r>
            <a:r>
              <a:rPr sz="1700" spc="-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again</a:t>
            </a:r>
            <a:r>
              <a:rPr sz="1700" spc="-1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review</a:t>
            </a:r>
            <a:r>
              <a:rPr sz="1700" spc="-114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staffing </a:t>
            </a:r>
            <a:r>
              <a:rPr sz="17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grid</a:t>
            </a:r>
            <a:endParaRPr sz="17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marR="405130" indent="-229235">
              <a:lnSpc>
                <a:spcPts val="1800"/>
              </a:lnSpc>
              <a:spcBef>
                <a:spcPts val="695"/>
              </a:spcBef>
              <a:buChar char="•"/>
              <a:tabLst>
                <a:tab pos="241300" algn="l"/>
              </a:tabLst>
            </a:pPr>
            <a:r>
              <a:rPr sz="17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4/25-</a:t>
            </a:r>
            <a:r>
              <a:rPr sz="1700" spc="-1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Revised</a:t>
            </a:r>
            <a:r>
              <a:rPr sz="1700" spc="-1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staffing</a:t>
            </a:r>
            <a:r>
              <a:rPr sz="1700" spc="-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grid</a:t>
            </a:r>
            <a:r>
              <a:rPr sz="1700" spc="-1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z="17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proforma</a:t>
            </a:r>
            <a:r>
              <a:rPr sz="1700" spc="-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at </a:t>
            </a:r>
            <a:r>
              <a:rPr sz="17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</a:t>
            </a:r>
            <a:r>
              <a:rPr sz="17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request</a:t>
            </a:r>
            <a:r>
              <a:rPr sz="1700" spc="-1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for</a:t>
            </a:r>
            <a:r>
              <a:rPr sz="1700" spc="-1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11</a:t>
            </a:r>
            <a:r>
              <a:rPr sz="1700" spc="-1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additional</a:t>
            </a:r>
            <a:r>
              <a:rPr sz="1700" spc="-1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CRNAs</a:t>
            </a:r>
            <a:r>
              <a:rPr sz="1700" spc="-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with </a:t>
            </a:r>
            <a:r>
              <a:rPr sz="17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subsidy</a:t>
            </a:r>
            <a:r>
              <a:rPr sz="1700" spc="-1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now</a:t>
            </a:r>
            <a:r>
              <a:rPr sz="1700" spc="-1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at</a:t>
            </a:r>
            <a:r>
              <a:rPr sz="1700" spc="-1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$7.5M</a:t>
            </a:r>
            <a:endParaRPr sz="17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425"/>
              </a:spcBef>
              <a:buChar char="•"/>
              <a:tabLst>
                <a:tab pos="241300" algn="l"/>
              </a:tabLst>
            </a:pPr>
            <a:r>
              <a:rPr sz="17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New</a:t>
            </a:r>
            <a:r>
              <a:rPr sz="1700" spc="-1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contract</a:t>
            </a:r>
            <a:r>
              <a:rPr sz="1700" spc="-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7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??????</a:t>
            </a:r>
            <a:endParaRPr sz="17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86400" y="25400"/>
            <a:ext cx="6705600" cy="34036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24963" y="3800475"/>
            <a:ext cx="7467036" cy="305752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30973" y="340688"/>
            <a:ext cx="3896360" cy="6324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sz="4000" spc="-175" dirty="0">
                <a:solidFill>
                  <a:srgbClr val="0070C0"/>
                </a:solidFill>
                <a:latin typeface="Garamond" panose="02020404030301010803" pitchFamily="18" charset="0"/>
              </a:rPr>
              <a:t>Lessons</a:t>
            </a:r>
            <a:r>
              <a:rPr sz="4000" spc="-75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sz="4000" spc="-105" dirty="0">
                <a:solidFill>
                  <a:srgbClr val="0070C0"/>
                </a:solidFill>
                <a:latin typeface="Garamond" panose="02020404030301010803" pitchFamily="18" charset="0"/>
              </a:rPr>
              <a:t>Learned</a:t>
            </a:r>
            <a:endParaRPr sz="4000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0076" y="1172845"/>
            <a:ext cx="6597650" cy="5569473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241300" marR="501015" indent="-229235">
              <a:lnSpc>
                <a:spcPts val="1950"/>
              </a:lnSpc>
              <a:spcBef>
                <a:spcPts val="565"/>
              </a:spcBef>
              <a:buChar char="•"/>
              <a:tabLst>
                <a:tab pos="241300" algn="l"/>
              </a:tabLst>
            </a:pPr>
            <a:r>
              <a:rPr sz="24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Review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or</a:t>
            </a:r>
            <a:r>
              <a:rPr sz="24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renew</a:t>
            </a:r>
            <a:r>
              <a:rPr sz="24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your</a:t>
            </a:r>
            <a:r>
              <a:rPr sz="24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14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PSA</a:t>
            </a:r>
            <a:r>
              <a:rPr sz="2400"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with</a:t>
            </a:r>
            <a:r>
              <a:rPr sz="2400" spc="-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</a:t>
            </a:r>
            <a:r>
              <a:rPr sz="2400"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on</a:t>
            </a:r>
            <a:r>
              <a:rPr sz="2400" spc="-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</a:t>
            </a:r>
            <a:r>
              <a:rPr sz="24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regular basis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marR="5080" indent="-229235">
              <a:lnSpc>
                <a:spcPct val="78200"/>
              </a:lnSpc>
              <a:spcBef>
                <a:spcPts val="1065"/>
              </a:spcBef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Know</a:t>
            </a:r>
            <a:r>
              <a:rPr sz="2400" spc="-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your</a:t>
            </a:r>
            <a:r>
              <a:rPr sz="24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local</a:t>
            </a:r>
            <a:r>
              <a:rPr sz="24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market</a:t>
            </a:r>
            <a:r>
              <a:rPr sz="2400" spc="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dynamics</a:t>
            </a:r>
            <a:r>
              <a:rPr sz="2400" spc="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z="2400" spc="1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compensation</a:t>
            </a:r>
            <a:r>
              <a:rPr sz="24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for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both</a:t>
            </a:r>
            <a:r>
              <a:rPr sz="2400" spc="-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locum</a:t>
            </a:r>
            <a:r>
              <a:rPr sz="2400" spc="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z="24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permanent</a:t>
            </a:r>
            <a:r>
              <a:rPr sz="2400" spc="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positions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marR="71120" indent="-229235">
              <a:lnSpc>
                <a:spcPct val="79800"/>
              </a:lnSpc>
              <a:spcBef>
                <a:spcPts val="1015"/>
              </a:spcBef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Fellowship</a:t>
            </a:r>
            <a:r>
              <a:rPr sz="2400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trained</a:t>
            </a:r>
            <a:r>
              <a:rPr sz="24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anesthesia</a:t>
            </a:r>
            <a:r>
              <a:rPr sz="2400" spc="-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sub</a:t>
            </a:r>
            <a:r>
              <a:rPr sz="2400"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–specialists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command</a:t>
            </a:r>
            <a:r>
              <a:rPr sz="2400" spc="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more</a:t>
            </a:r>
            <a:r>
              <a:rPr sz="2400" spc="1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dollars</a:t>
            </a:r>
            <a:r>
              <a:rPr sz="24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than</a:t>
            </a:r>
            <a:r>
              <a:rPr sz="24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generalists’</a:t>
            </a:r>
            <a:r>
              <a:rPr sz="2400" spc="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in</a:t>
            </a:r>
            <a:r>
              <a:rPr sz="24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all</a:t>
            </a:r>
            <a:r>
              <a:rPr sz="2400" spc="-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markets</a:t>
            </a:r>
            <a:r>
              <a:rPr sz="2400" spc="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(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Pediatrics,</a:t>
            </a:r>
            <a:r>
              <a:rPr sz="2400" spc="-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Cardiac,</a:t>
            </a:r>
            <a:r>
              <a:rPr sz="2400" spc="-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Regional,</a:t>
            </a:r>
            <a:r>
              <a:rPr sz="2400" spc="-1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ICU)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marR="87630" indent="-229235">
              <a:lnSpc>
                <a:spcPts val="1950"/>
              </a:lnSpc>
              <a:spcBef>
                <a:spcPts val="969"/>
              </a:spcBef>
              <a:buChar char="•"/>
              <a:tabLst>
                <a:tab pos="241300" algn="l"/>
              </a:tabLst>
            </a:pP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Provide</a:t>
            </a:r>
            <a:r>
              <a:rPr sz="2400"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</a:t>
            </a:r>
            <a:r>
              <a:rPr sz="2400" spc="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with</a:t>
            </a:r>
            <a:r>
              <a:rPr sz="24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accurate</a:t>
            </a:r>
            <a:r>
              <a:rPr sz="2400" spc="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operational</a:t>
            </a:r>
            <a:r>
              <a:rPr sz="2400" spc="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z="2400" spc="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financial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data</a:t>
            </a:r>
            <a:r>
              <a:rPr sz="2400" spc="-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from</a:t>
            </a:r>
            <a:r>
              <a:rPr sz="2400" spc="-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2400" spc="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outset</a:t>
            </a:r>
            <a:r>
              <a:rPr sz="2400" spc="-1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of</a:t>
            </a:r>
            <a:r>
              <a:rPr sz="2400" spc="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contract</a:t>
            </a:r>
            <a:r>
              <a:rPr sz="2400" spc="-1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discussions.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marR="427355" indent="-229235">
              <a:lnSpc>
                <a:spcPts val="1950"/>
              </a:lnSpc>
              <a:spcBef>
                <a:spcPts val="980"/>
              </a:spcBef>
              <a:buChar char="•"/>
              <a:tabLst>
                <a:tab pos="241300" algn="l"/>
              </a:tabLst>
            </a:pP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Begin</a:t>
            </a:r>
            <a:r>
              <a:rPr sz="2400" spc="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discussions</a:t>
            </a:r>
            <a:r>
              <a:rPr sz="24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with</a:t>
            </a:r>
            <a:r>
              <a:rPr sz="2400" spc="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detailed</a:t>
            </a:r>
            <a:r>
              <a:rPr sz="2400" spc="1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staffing</a:t>
            </a:r>
            <a:r>
              <a:rPr sz="24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grid</a:t>
            </a:r>
            <a:r>
              <a:rPr sz="2400" spc="1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z="2400" spc="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meet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</a:t>
            </a:r>
            <a:r>
              <a:rPr sz="2400" spc="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expectations</a:t>
            </a:r>
            <a:r>
              <a:rPr sz="2400" spc="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of</a:t>
            </a:r>
            <a:r>
              <a:rPr sz="2400" spc="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coverage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indent="-228600">
              <a:lnSpc>
                <a:spcPts val="2175"/>
              </a:lnSpc>
              <a:spcBef>
                <a:spcPts val="465"/>
              </a:spcBef>
              <a:buChar char="•"/>
              <a:tabLst>
                <a:tab pos="241300" algn="l"/>
              </a:tabLst>
            </a:pPr>
            <a:r>
              <a:rPr sz="24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Set</a:t>
            </a:r>
            <a:r>
              <a:rPr sz="2400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time</a:t>
            </a:r>
            <a:r>
              <a:rPr sz="2400" spc="1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limit</a:t>
            </a:r>
            <a:r>
              <a:rPr sz="2400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or</a:t>
            </a:r>
            <a:r>
              <a:rPr sz="2400" spc="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create</a:t>
            </a:r>
            <a:r>
              <a:rPr sz="2400" spc="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</a:t>
            </a:r>
            <a:r>
              <a:rPr sz="24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burning</a:t>
            </a:r>
            <a:r>
              <a:rPr sz="2400" spc="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platform</a:t>
            </a:r>
            <a:r>
              <a:rPr sz="24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for</a:t>
            </a:r>
            <a:r>
              <a:rPr sz="2400"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contract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>
              <a:lnSpc>
                <a:spcPts val="2175"/>
              </a:lnSpc>
            </a:pP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negotiations.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35"/>
              </a:spcBef>
              <a:buChar char="•"/>
              <a:tabLst>
                <a:tab pos="241300" algn="l"/>
              </a:tabLst>
            </a:pPr>
            <a:r>
              <a:rPr sz="24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Extended</a:t>
            </a:r>
            <a:r>
              <a:rPr sz="2400" spc="1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negotiation</a:t>
            </a:r>
            <a:r>
              <a:rPr sz="2400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period</a:t>
            </a:r>
            <a:r>
              <a:rPr sz="2400" spc="1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or</a:t>
            </a:r>
            <a:r>
              <a:rPr sz="2400"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time</a:t>
            </a:r>
            <a:r>
              <a:rPr sz="2400" spc="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is</a:t>
            </a:r>
            <a:r>
              <a:rPr sz="2400" spc="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“not</a:t>
            </a:r>
            <a:r>
              <a:rPr sz="24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your</a:t>
            </a:r>
            <a:r>
              <a:rPr sz="2400" spc="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friend”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53300" y="752475"/>
            <a:ext cx="4619625" cy="462915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54484" y="5960574"/>
            <a:ext cx="1137440" cy="5354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7065" y="532130"/>
            <a:ext cx="5562600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200" dirty="0">
                <a:solidFill>
                  <a:srgbClr val="0070C0"/>
                </a:solidFill>
                <a:latin typeface="Garamond" panose="02020404030301010803" pitchFamily="18" charset="0"/>
              </a:rPr>
              <a:t>Discussion</a:t>
            </a:r>
            <a:r>
              <a:rPr spc="-80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spc="-135" dirty="0">
                <a:solidFill>
                  <a:srgbClr val="0070C0"/>
                </a:solidFill>
                <a:latin typeface="Garamond" panose="02020404030301010803" pitchFamily="18" charset="0"/>
              </a:rPr>
              <a:t>Objectives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41133" y="2369042"/>
            <a:ext cx="4281170" cy="65405"/>
            <a:chOff x="741133" y="2369042"/>
            <a:chExt cx="4281170" cy="65405"/>
          </a:xfrm>
        </p:grpSpPr>
        <p:sp>
          <p:nvSpPr>
            <p:cNvPr id="4" name="object 4"/>
            <p:cNvSpPr/>
            <p:nvPr/>
          </p:nvSpPr>
          <p:spPr>
            <a:xfrm>
              <a:off x="761525" y="2393085"/>
              <a:ext cx="4239260" cy="25400"/>
            </a:xfrm>
            <a:custGeom>
              <a:avLst/>
              <a:gdLst/>
              <a:ahLst/>
              <a:cxnLst/>
              <a:rect l="l" t="t" r="r" b="b"/>
              <a:pathLst>
                <a:path w="4239260" h="25400">
                  <a:moveTo>
                    <a:pt x="3067008" y="13919"/>
                  </a:moveTo>
                  <a:lnTo>
                    <a:pt x="2142487" y="13919"/>
                  </a:lnTo>
                  <a:lnTo>
                    <a:pt x="2383929" y="23351"/>
                  </a:lnTo>
                  <a:lnTo>
                    <a:pt x="2480231" y="25168"/>
                  </a:lnTo>
                  <a:lnTo>
                    <a:pt x="2519302" y="25336"/>
                  </a:lnTo>
                  <a:lnTo>
                    <a:pt x="2601864" y="24656"/>
                  </a:lnTo>
                  <a:lnTo>
                    <a:pt x="3021031" y="14353"/>
                  </a:lnTo>
                  <a:lnTo>
                    <a:pt x="3067008" y="13919"/>
                  </a:lnTo>
                  <a:close/>
                </a:path>
                <a:path w="4239260" h="25400">
                  <a:moveTo>
                    <a:pt x="815751" y="1057"/>
                  </a:moveTo>
                  <a:lnTo>
                    <a:pt x="764273" y="1057"/>
                  </a:lnTo>
                  <a:lnTo>
                    <a:pt x="708617" y="1893"/>
                  </a:lnTo>
                  <a:lnTo>
                    <a:pt x="711686" y="1893"/>
                  </a:lnTo>
                  <a:lnTo>
                    <a:pt x="389468" y="10854"/>
                  </a:lnTo>
                  <a:lnTo>
                    <a:pt x="390930" y="10854"/>
                  </a:lnTo>
                  <a:lnTo>
                    <a:pt x="342720" y="11863"/>
                  </a:lnTo>
                  <a:lnTo>
                    <a:pt x="380063" y="12581"/>
                  </a:lnTo>
                  <a:lnTo>
                    <a:pt x="646255" y="20361"/>
                  </a:lnTo>
                  <a:lnTo>
                    <a:pt x="647840" y="20361"/>
                  </a:lnTo>
                  <a:lnTo>
                    <a:pt x="738592" y="21492"/>
                  </a:lnTo>
                  <a:lnTo>
                    <a:pt x="774638" y="21492"/>
                  </a:lnTo>
                  <a:lnTo>
                    <a:pt x="815850" y="21136"/>
                  </a:lnTo>
                  <a:lnTo>
                    <a:pt x="1008228" y="17806"/>
                  </a:lnTo>
                  <a:lnTo>
                    <a:pt x="1005776" y="17806"/>
                  </a:lnTo>
                  <a:lnTo>
                    <a:pt x="1238946" y="14879"/>
                  </a:lnTo>
                  <a:lnTo>
                    <a:pt x="1237785" y="14879"/>
                  </a:lnTo>
                  <a:lnTo>
                    <a:pt x="1298384" y="14225"/>
                  </a:lnTo>
                  <a:lnTo>
                    <a:pt x="1298240" y="14225"/>
                  </a:lnTo>
                  <a:lnTo>
                    <a:pt x="1326267" y="13919"/>
                  </a:lnTo>
                  <a:lnTo>
                    <a:pt x="1720715" y="13548"/>
                  </a:lnTo>
                  <a:lnTo>
                    <a:pt x="1654106" y="12802"/>
                  </a:lnTo>
                  <a:lnTo>
                    <a:pt x="1653328" y="12802"/>
                  </a:lnTo>
                  <a:lnTo>
                    <a:pt x="1608692" y="11694"/>
                  </a:lnTo>
                  <a:lnTo>
                    <a:pt x="1608119" y="11694"/>
                  </a:lnTo>
                  <a:lnTo>
                    <a:pt x="1563135" y="9833"/>
                  </a:lnTo>
                  <a:lnTo>
                    <a:pt x="1558036" y="9521"/>
                  </a:lnTo>
                  <a:lnTo>
                    <a:pt x="1110734" y="9521"/>
                  </a:lnTo>
                  <a:lnTo>
                    <a:pt x="1049074" y="8886"/>
                  </a:lnTo>
                  <a:lnTo>
                    <a:pt x="999583" y="7214"/>
                  </a:lnTo>
                  <a:lnTo>
                    <a:pt x="893689" y="2685"/>
                  </a:lnTo>
                  <a:lnTo>
                    <a:pt x="849615" y="1485"/>
                  </a:lnTo>
                  <a:lnTo>
                    <a:pt x="815751" y="1057"/>
                  </a:lnTo>
                  <a:close/>
                </a:path>
                <a:path w="4239260" h="25400">
                  <a:moveTo>
                    <a:pt x="1971097" y="12262"/>
                  </a:moveTo>
                  <a:lnTo>
                    <a:pt x="1844702" y="12262"/>
                  </a:lnTo>
                  <a:lnTo>
                    <a:pt x="1806207" y="12802"/>
                  </a:lnTo>
                  <a:lnTo>
                    <a:pt x="1719851" y="13548"/>
                  </a:lnTo>
                  <a:lnTo>
                    <a:pt x="1539560" y="13548"/>
                  </a:lnTo>
                  <a:lnTo>
                    <a:pt x="1612940" y="14353"/>
                  </a:lnTo>
                  <a:lnTo>
                    <a:pt x="1617352" y="14353"/>
                  </a:lnTo>
                  <a:lnTo>
                    <a:pt x="1789240" y="17806"/>
                  </a:lnTo>
                  <a:lnTo>
                    <a:pt x="1826545" y="17806"/>
                  </a:lnTo>
                  <a:lnTo>
                    <a:pt x="1860897" y="17221"/>
                  </a:lnTo>
                  <a:lnTo>
                    <a:pt x="1889862" y="16174"/>
                  </a:lnTo>
                  <a:lnTo>
                    <a:pt x="1971097" y="12262"/>
                  </a:lnTo>
                  <a:close/>
                </a:path>
                <a:path w="4239260" h="25400">
                  <a:moveTo>
                    <a:pt x="3745385" y="14225"/>
                  </a:moveTo>
                  <a:lnTo>
                    <a:pt x="3227218" y="14225"/>
                  </a:lnTo>
                  <a:lnTo>
                    <a:pt x="3285564" y="14879"/>
                  </a:lnTo>
                  <a:lnTo>
                    <a:pt x="3282680" y="14879"/>
                  </a:lnTo>
                  <a:lnTo>
                    <a:pt x="3513170" y="17221"/>
                  </a:lnTo>
                  <a:lnTo>
                    <a:pt x="3523332" y="17221"/>
                  </a:lnTo>
                  <a:lnTo>
                    <a:pt x="3745385" y="14225"/>
                  </a:lnTo>
                  <a:close/>
                </a:path>
                <a:path w="4239260" h="25400">
                  <a:moveTo>
                    <a:pt x="474" y="7214"/>
                  </a:moveTo>
                  <a:lnTo>
                    <a:pt x="413" y="7785"/>
                  </a:lnTo>
                  <a:lnTo>
                    <a:pt x="297" y="8886"/>
                  </a:lnTo>
                  <a:lnTo>
                    <a:pt x="197" y="9833"/>
                  </a:lnTo>
                  <a:lnTo>
                    <a:pt x="88" y="10854"/>
                  </a:lnTo>
                  <a:lnTo>
                    <a:pt x="0" y="11694"/>
                  </a:lnTo>
                  <a:lnTo>
                    <a:pt x="173" y="11694"/>
                  </a:lnTo>
                  <a:lnTo>
                    <a:pt x="1236" y="12802"/>
                  </a:lnTo>
                  <a:lnTo>
                    <a:pt x="1092" y="13548"/>
                  </a:lnTo>
                  <a:lnTo>
                    <a:pt x="1020" y="13919"/>
                  </a:lnTo>
                  <a:lnTo>
                    <a:pt x="960" y="14225"/>
                  </a:lnTo>
                  <a:lnTo>
                    <a:pt x="834" y="14879"/>
                  </a:lnTo>
                  <a:lnTo>
                    <a:pt x="753" y="15296"/>
                  </a:lnTo>
                  <a:lnTo>
                    <a:pt x="637" y="15895"/>
                  </a:lnTo>
                  <a:lnTo>
                    <a:pt x="583" y="16174"/>
                  </a:lnTo>
                  <a:lnTo>
                    <a:pt x="474" y="16739"/>
                  </a:lnTo>
                  <a:lnTo>
                    <a:pt x="34696" y="14879"/>
                  </a:lnTo>
                  <a:lnTo>
                    <a:pt x="33950" y="14879"/>
                  </a:lnTo>
                  <a:lnTo>
                    <a:pt x="83028" y="12802"/>
                  </a:lnTo>
                  <a:lnTo>
                    <a:pt x="85766" y="12802"/>
                  </a:lnTo>
                  <a:lnTo>
                    <a:pt x="103575" y="12262"/>
                  </a:lnTo>
                  <a:lnTo>
                    <a:pt x="120253" y="12262"/>
                  </a:lnTo>
                  <a:lnTo>
                    <a:pt x="70510" y="10854"/>
                  </a:lnTo>
                  <a:lnTo>
                    <a:pt x="75211" y="10854"/>
                  </a:lnTo>
                  <a:lnTo>
                    <a:pt x="43062" y="9521"/>
                  </a:lnTo>
                  <a:lnTo>
                    <a:pt x="474" y="7214"/>
                  </a:lnTo>
                  <a:close/>
                </a:path>
                <a:path w="4239260" h="25400">
                  <a:moveTo>
                    <a:pt x="4238652" y="10854"/>
                  </a:moveTo>
                  <a:lnTo>
                    <a:pt x="4054456" y="10854"/>
                  </a:lnTo>
                  <a:lnTo>
                    <a:pt x="4122325" y="11694"/>
                  </a:lnTo>
                  <a:lnTo>
                    <a:pt x="4106314" y="11694"/>
                  </a:lnTo>
                  <a:lnTo>
                    <a:pt x="4144033" y="12581"/>
                  </a:lnTo>
                  <a:lnTo>
                    <a:pt x="4141846" y="12581"/>
                  </a:lnTo>
                  <a:lnTo>
                    <a:pt x="4187759" y="14225"/>
                  </a:lnTo>
                  <a:lnTo>
                    <a:pt x="4239099" y="16739"/>
                  </a:lnTo>
                  <a:lnTo>
                    <a:pt x="4238981" y="13548"/>
                  </a:lnTo>
                  <a:lnTo>
                    <a:pt x="4238877" y="12581"/>
                  </a:lnTo>
                  <a:lnTo>
                    <a:pt x="4238761" y="11694"/>
                  </a:lnTo>
                  <a:lnTo>
                    <a:pt x="4238652" y="10854"/>
                  </a:lnTo>
                  <a:close/>
                </a:path>
                <a:path w="4239260" h="25400">
                  <a:moveTo>
                    <a:pt x="3778981" y="13548"/>
                  </a:moveTo>
                  <a:lnTo>
                    <a:pt x="3172561" y="13548"/>
                  </a:lnTo>
                  <a:lnTo>
                    <a:pt x="3048628" y="13919"/>
                  </a:lnTo>
                  <a:lnTo>
                    <a:pt x="3229125" y="14225"/>
                  </a:lnTo>
                  <a:lnTo>
                    <a:pt x="3745541" y="14225"/>
                  </a:lnTo>
                  <a:lnTo>
                    <a:pt x="3778981" y="13548"/>
                  </a:lnTo>
                  <a:close/>
                </a:path>
                <a:path w="4239260" h="25400">
                  <a:moveTo>
                    <a:pt x="3640985" y="12262"/>
                  </a:moveTo>
                  <a:lnTo>
                    <a:pt x="2087226" y="12262"/>
                  </a:lnTo>
                  <a:lnTo>
                    <a:pt x="2143544" y="13919"/>
                  </a:lnTo>
                  <a:lnTo>
                    <a:pt x="3211280" y="13919"/>
                  </a:lnTo>
                  <a:lnTo>
                    <a:pt x="3792479" y="13548"/>
                  </a:lnTo>
                  <a:lnTo>
                    <a:pt x="3684781" y="12802"/>
                  </a:lnTo>
                  <a:lnTo>
                    <a:pt x="3640985" y="12262"/>
                  </a:lnTo>
                  <a:close/>
                </a:path>
                <a:path w="4239260" h="25400">
                  <a:moveTo>
                    <a:pt x="270223" y="10854"/>
                  </a:moveTo>
                  <a:lnTo>
                    <a:pt x="170376" y="10854"/>
                  </a:lnTo>
                  <a:lnTo>
                    <a:pt x="116306" y="11863"/>
                  </a:lnTo>
                  <a:lnTo>
                    <a:pt x="116746" y="11863"/>
                  </a:lnTo>
                  <a:lnTo>
                    <a:pt x="103575" y="12262"/>
                  </a:lnTo>
                  <a:lnTo>
                    <a:pt x="120253" y="12262"/>
                  </a:lnTo>
                  <a:lnTo>
                    <a:pt x="131520" y="12581"/>
                  </a:lnTo>
                  <a:lnTo>
                    <a:pt x="134271" y="12581"/>
                  </a:lnTo>
                  <a:lnTo>
                    <a:pt x="196460" y="13548"/>
                  </a:lnTo>
                  <a:lnTo>
                    <a:pt x="188467" y="13548"/>
                  </a:lnTo>
                  <a:lnTo>
                    <a:pt x="286354" y="12802"/>
                  </a:lnTo>
                  <a:lnTo>
                    <a:pt x="342720" y="11863"/>
                  </a:lnTo>
                  <a:lnTo>
                    <a:pt x="333917" y="11694"/>
                  </a:lnTo>
                  <a:lnTo>
                    <a:pt x="345043" y="11694"/>
                  </a:lnTo>
                  <a:lnTo>
                    <a:pt x="270223" y="10854"/>
                  </a:lnTo>
                  <a:close/>
                </a:path>
                <a:path w="4239260" h="25400">
                  <a:moveTo>
                    <a:pt x="3897055" y="12802"/>
                  </a:moveTo>
                  <a:lnTo>
                    <a:pt x="3815835" y="12802"/>
                  </a:lnTo>
                  <a:lnTo>
                    <a:pt x="3778981" y="13548"/>
                  </a:lnTo>
                  <a:lnTo>
                    <a:pt x="3785753" y="13548"/>
                  </a:lnTo>
                  <a:lnTo>
                    <a:pt x="3897055" y="12802"/>
                  </a:lnTo>
                  <a:close/>
                </a:path>
                <a:path w="4239260" h="25400">
                  <a:moveTo>
                    <a:pt x="4012300" y="10854"/>
                  </a:moveTo>
                  <a:lnTo>
                    <a:pt x="3941157" y="10854"/>
                  </a:lnTo>
                  <a:lnTo>
                    <a:pt x="3871164" y="11694"/>
                  </a:lnTo>
                  <a:lnTo>
                    <a:pt x="3878138" y="11694"/>
                  </a:lnTo>
                  <a:lnTo>
                    <a:pt x="3843928" y="12262"/>
                  </a:lnTo>
                  <a:lnTo>
                    <a:pt x="3844501" y="12262"/>
                  </a:lnTo>
                  <a:lnTo>
                    <a:pt x="3816619" y="12802"/>
                  </a:lnTo>
                  <a:lnTo>
                    <a:pt x="3884824" y="12802"/>
                  </a:lnTo>
                  <a:lnTo>
                    <a:pt x="3903984" y="12581"/>
                  </a:lnTo>
                  <a:lnTo>
                    <a:pt x="3907245" y="12581"/>
                  </a:lnTo>
                  <a:lnTo>
                    <a:pt x="4012300" y="10854"/>
                  </a:lnTo>
                  <a:close/>
                </a:path>
                <a:path w="4239260" h="25400">
                  <a:moveTo>
                    <a:pt x="1996432" y="11694"/>
                  </a:moveTo>
                  <a:lnTo>
                    <a:pt x="1877256" y="11694"/>
                  </a:lnTo>
                  <a:lnTo>
                    <a:pt x="1845440" y="12262"/>
                  </a:lnTo>
                  <a:lnTo>
                    <a:pt x="1973367" y="12262"/>
                  </a:lnTo>
                  <a:lnTo>
                    <a:pt x="1996432" y="11694"/>
                  </a:lnTo>
                  <a:close/>
                </a:path>
                <a:path w="4239260" h="25400">
                  <a:moveTo>
                    <a:pt x="3573456" y="10854"/>
                  </a:moveTo>
                  <a:lnTo>
                    <a:pt x="2942334" y="10854"/>
                  </a:lnTo>
                  <a:lnTo>
                    <a:pt x="2901411" y="11694"/>
                  </a:lnTo>
                  <a:lnTo>
                    <a:pt x="2052198" y="11694"/>
                  </a:lnTo>
                  <a:lnTo>
                    <a:pt x="2092182" y="12262"/>
                  </a:lnTo>
                  <a:lnTo>
                    <a:pt x="3645023" y="12262"/>
                  </a:lnTo>
                  <a:lnTo>
                    <a:pt x="3573456" y="10854"/>
                  </a:lnTo>
                  <a:close/>
                </a:path>
                <a:path w="4239260" h="25400">
                  <a:moveTo>
                    <a:pt x="2658169" y="1057"/>
                  </a:moveTo>
                  <a:lnTo>
                    <a:pt x="2449185" y="1057"/>
                  </a:lnTo>
                  <a:lnTo>
                    <a:pt x="2344023" y="3050"/>
                  </a:lnTo>
                  <a:lnTo>
                    <a:pt x="2344173" y="3050"/>
                  </a:lnTo>
                  <a:lnTo>
                    <a:pt x="2286134" y="4292"/>
                  </a:lnTo>
                  <a:lnTo>
                    <a:pt x="1998402" y="9329"/>
                  </a:lnTo>
                  <a:lnTo>
                    <a:pt x="1999373" y="9329"/>
                  </a:lnTo>
                  <a:lnTo>
                    <a:pt x="1879466" y="11694"/>
                  </a:lnTo>
                  <a:lnTo>
                    <a:pt x="2888736" y="11694"/>
                  </a:lnTo>
                  <a:lnTo>
                    <a:pt x="2821780" y="10854"/>
                  </a:lnTo>
                  <a:lnTo>
                    <a:pt x="2836521" y="10854"/>
                  </a:lnTo>
                  <a:lnTo>
                    <a:pt x="2810550" y="9833"/>
                  </a:lnTo>
                  <a:lnTo>
                    <a:pt x="2809282" y="9833"/>
                  </a:lnTo>
                  <a:lnTo>
                    <a:pt x="2736147" y="4292"/>
                  </a:lnTo>
                  <a:lnTo>
                    <a:pt x="2695338" y="2204"/>
                  </a:lnTo>
                  <a:lnTo>
                    <a:pt x="2658169" y="1057"/>
                  </a:lnTo>
                  <a:close/>
                </a:path>
                <a:path w="4239260" h="25400">
                  <a:moveTo>
                    <a:pt x="3266207" y="3603"/>
                  </a:moveTo>
                  <a:lnTo>
                    <a:pt x="3232230" y="3861"/>
                  </a:lnTo>
                  <a:lnTo>
                    <a:pt x="3218330" y="3861"/>
                  </a:lnTo>
                  <a:lnTo>
                    <a:pt x="3098341" y="6375"/>
                  </a:lnTo>
                  <a:lnTo>
                    <a:pt x="3098685" y="6375"/>
                  </a:lnTo>
                  <a:lnTo>
                    <a:pt x="3001855" y="9329"/>
                  </a:lnTo>
                  <a:lnTo>
                    <a:pt x="2947557" y="10854"/>
                  </a:lnTo>
                  <a:lnTo>
                    <a:pt x="3578653" y="10854"/>
                  </a:lnTo>
                  <a:lnTo>
                    <a:pt x="3394490" y="5014"/>
                  </a:lnTo>
                  <a:lnTo>
                    <a:pt x="3394750" y="5014"/>
                  </a:lnTo>
                  <a:lnTo>
                    <a:pt x="3328305" y="3861"/>
                  </a:lnTo>
                  <a:lnTo>
                    <a:pt x="3266207" y="3603"/>
                  </a:lnTo>
                  <a:close/>
                </a:path>
                <a:path w="4239260" h="25400">
                  <a:moveTo>
                    <a:pt x="4239099" y="7214"/>
                  </a:moveTo>
                  <a:lnTo>
                    <a:pt x="4181924" y="7785"/>
                  </a:lnTo>
                  <a:lnTo>
                    <a:pt x="4185663" y="7785"/>
                  </a:lnTo>
                  <a:lnTo>
                    <a:pt x="4116383" y="8886"/>
                  </a:lnTo>
                  <a:lnTo>
                    <a:pt x="4115330" y="8886"/>
                  </a:lnTo>
                  <a:lnTo>
                    <a:pt x="4012300" y="10854"/>
                  </a:lnTo>
                  <a:lnTo>
                    <a:pt x="4238516" y="10854"/>
                  </a:lnTo>
                  <a:lnTo>
                    <a:pt x="4238680" y="9833"/>
                  </a:lnTo>
                  <a:lnTo>
                    <a:pt x="4238760" y="9329"/>
                  </a:lnTo>
                  <a:lnTo>
                    <a:pt x="4238831" y="8886"/>
                  </a:lnTo>
                  <a:lnTo>
                    <a:pt x="4238923" y="8314"/>
                  </a:lnTo>
                  <a:lnTo>
                    <a:pt x="4239007" y="7785"/>
                  </a:lnTo>
                  <a:lnTo>
                    <a:pt x="4239099" y="7214"/>
                  </a:lnTo>
                  <a:close/>
                </a:path>
                <a:path w="4239260" h="25400">
                  <a:moveTo>
                    <a:pt x="1471330" y="4584"/>
                  </a:moveTo>
                  <a:lnTo>
                    <a:pt x="1316073" y="4584"/>
                  </a:lnTo>
                  <a:lnTo>
                    <a:pt x="1208214" y="7785"/>
                  </a:lnTo>
                  <a:lnTo>
                    <a:pt x="1206751" y="7785"/>
                  </a:lnTo>
                  <a:lnTo>
                    <a:pt x="1161956" y="8886"/>
                  </a:lnTo>
                  <a:lnTo>
                    <a:pt x="1107430" y="9521"/>
                  </a:lnTo>
                  <a:lnTo>
                    <a:pt x="1558036" y="9521"/>
                  </a:lnTo>
                  <a:lnTo>
                    <a:pt x="1471330" y="4584"/>
                  </a:lnTo>
                  <a:close/>
                </a:path>
                <a:path w="4239260" h="25400">
                  <a:moveTo>
                    <a:pt x="1419081" y="3398"/>
                  </a:moveTo>
                  <a:lnTo>
                    <a:pt x="1346565" y="3603"/>
                  </a:lnTo>
                  <a:lnTo>
                    <a:pt x="1365249" y="3603"/>
                  </a:lnTo>
                  <a:lnTo>
                    <a:pt x="1315425" y="4584"/>
                  </a:lnTo>
                  <a:lnTo>
                    <a:pt x="1473786" y="4584"/>
                  </a:lnTo>
                  <a:lnTo>
                    <a:pt x="1419081" y="3398"/>
                  </a:lnTo>
                  <a:close/>
                </a:path>
                <a:path w="4239260" h="25400">
                  <a:moveTo>
                    <a:pt x="2556947" y="0"/>
                  </a:moveTo>
                  <a:lnTo>
                    <a:pt x="2447232" y="1057"/>
                  </a:lnTo>
                  <a:lnTo>
                    <a:pt x="2664866" y="1057"/>
                  </a:lnTo>
                  <a:lnTo>
                    <a:pt x="2605426" y="153"/>
                  </a:lnTo>
                  <a:lnTo>
                    <a:pt x="2556947" y="0"/>
                  </a:lnTo>
                  <a:close/>
                </a:path>
              </a:pathLst>
            </a:custGeom>
            <a:solidFill>
              <a:srgbClr val="E970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61771" y="2389679"/>
              <a:ext cx="4239895" cy="24130"/>
            </a:xfrm>
            <a:custGeom>
              <a:avLst/>
              <a:gdLst/>
              <a:ahLst/>
              <a:cxnLst/>
              <a:rect l="l" t="t" r="r" b="b"/>
              <a:pathLst>
                <a:path w="4239895" h="24130">
                  <a:moveTo>
                    <a:pt x="228" y="10620"/>
                  </a:moveTo>
                  <a:lnTo>
                    <a:pt x="67130" y="7434"/>
                  </a:lnTo>
                  <a:lnTo>
                    <a:pt x="126818" y="5132"/>
                  </a:lnTo>
                  <a:lnTo>
                    <a:pt x="180911" y="3677"/>
                  </a:lnTo>
                  <a:lnTo>
                    <a:pt x="231027" y="3031"/>
                  </a:lnTo>
                  <a:lnTo>
                    <a:pt x="278784" y="3157"/>
                  </a:lnTo>
                  <a:lnTo>
                    <a:pt x="325801" y="4016"/>
                  </a:lnTo>
                  <a:lnTo>
                    <a:pt x="373694" y="5571"/>
                  </a:lnTo>
                  <a:lnTo>
                    <a:pt x="424083" y="7785"/>
                  </a:lnTo>
                  <a:lnTo>
                    <a:pt x="478586" y="10620"/>
                  </a:lnTo>
                  <a:lnTo>
                    <a:pt x="535924" y="12731"/>
                  </a:lnTo>
                  <a:lnTo>
                    <a:pt x="593425" y="13137"/>
                  </a:lnTo>
                  <a:lnTo>
                    <a:pt x="650571" y="12341"/>
                  </a:lnTo>
                  <a:lnTo>
                    <a:pt x="706842" y="10850"/>
                  </a:lnTo>
                  <a:lnTo>
                    <a:pt x="761721" y="9167"/>
                  </a:lnTo>
                  <a:lnTo>
                    <a:pt x="814687" y="7798"/>
                  </a:lnTo>
                  <a:lnTo>
                    <a:pt x="865221" y="7247"/>
                  </a:lnTo>
                  <a:lnTo>
                    <a:pt x="912805" y="8019"/>
                  </a:lnTo>
                  <a:lnTo>
                    <a:pt x="956919" y="10620"/>
                  </a:lnTo>
                  <a:lnTo>
                    <a:pt x="993622" y="13405"/>
                  </a:lnTo>
                  <a:lnTo>
                    <a:pt x="1034402" y="15716"/>
                  </a:lnTo>
                  <a:lnTo>
                    <a:pt x="1078867" y="17524"/>
                  </a:lnTo>
                  <a:lnTo>
                    <a:pt x="1126624" y="18803"/>
                  </a:lnTo>
                  <a:lnTo>
                    <a:pt x="1177278" y="19525"/>
                  </a:lnTo>
                  <a:lnTo>
                    <a:pt x="1230437" y="19663"/>
                  </a:lnTo>
                  <a:lnTo>
                    <a:pt x="1285708" y="19188"/>
                  </a:lnTo>
                  <a:lnTo>
                    <a:pt x="1342696" y="18074"/>
                  </a:lnTo>
                  <a:lnTo>
                    <a:pt x="1401009" y="16293"/>
                  </a:lnTo>
                  <a:lnTo>
                    <a:pt x="1460254" y="13817"/>
                  </a:lnTo>
                  <a:lnTo>
                    <a:pt x="1520037" y="10620"/>
                  </a:lnTo>
                  <a:lnTo>
                    <a:pt x="1567254" y="7986"/>
                  </a:lnTo>
                  <a:lnTo>
                    <a:pt x="1614749" y="5701"/>
                  </a:lnTo>
                  <a:lnTo>
                    <a:pt x="1662535" y="3779"/>
                  </a:lnTo>
                  <a:lnTo>
                    <a:pt x="1710622" y="2233"/>
                  </a:lnTo>
                  <a:lnTo>
                    <a:pt x="1759019" y="1079"/>
                  </a:lnTo>
                  <a:lnTo>
                    <a:pt x="1807740" y="330"/>
                  </a:lnTo>
                  <a:lnTo>
                    <a:pt x="1856793" y="0"/>
                  </a:lnTo>
                  <a:lnTo>
                    <a:pt x="1906191" y="103"/>
                  </a:lnTo>
                  <a:lnTo>
                    <a:pt x="1955944" y="654"/>
                  </a:lnTo>
                  <a:lnTo>
                    <a:pt x="2006062" y="1667"/>
                  </a:lnTo>
                  <a:lnTo>
                    <a:pt x="2056557" y="3156"/>
                  </a:lnTo>
                  <a:lnTo>
                    <a:pt x="2107439" y="5135"/>
                  </a:lnTo>
                  <a:lnTo>
                    <a:pt x="2158720" y="7618"/>
                  </a:lnTo>
                  <a:lnTo>
                    <a:pt x="2210409" y="10620"/>
                  </a:lnTo>
                  <a:lnTo>
                    <a:pt x="2279115" y="14255"/>
                  </a:lnTo>
                  <a:lnTo>
                    <a:pt x="2340762" y="16228"/>
                  </a:lnTo>
                  <a:lnTo>
                    <a:pt x="2396610" y="16861"/>
                  </a:lnTo>
                  <a:lnTo>
                    <a:pt x="2447919" y="16472"/>
                  </a:lnTo>
                  <a:lnTo>
                    <a:pt x="2495953" y="15382"/>
                  </a:lnTo>
                  <a:lnTo>
                    <a:pt x="2541971" y="13912"/>
                  </a:lnTo>
                  <a:lnTo>
                    <a:pt x="2587234" y="12380"/>
                  </a:lnTo>
                  <a:lnTo>
                    <a:pt x="2633004" y="11108"/>
                  </a:lnTo>
                  <a:lnTo>
                    <a:pt x="2680542" y="10414"/>
                  </a:lnTo>
                  <a:lnTo>
                    <a:pt x="2731109" y="10620"/>
                  </a:lnTo>
                  <a:lnTo>
                    <a:pt x="2783949" y="11049"/>
                  </a:lnTo>
                  <a:lnTo>
                    <a:pt x="2837297" y="10925"/>
                  </a:lnTo>
                  <a:lnTo>
                    <a:pt x="2890898" y="10420"/>
                  </a:lnTo>
                  <a:lnTo>
                    <a:pt x="2944498" y="9705"/>
                  </a:lnTo>
                  <a:lnTo>
                    <a:pt x="2997841" y="8953"/>
                  </a:lnTo>
                  <a:lnTo>
                    <a:pt x="3050674" y="8334"/>
                  </a:lnTo>
                  <a:lnTo>
                    <a:pt x="3102741" y="8020"/>
                  </a:lnTo>
                  <a:lnTo>
                    <a:pt x="3153789" y="8181"/>
                  </a:lnTo>
                  <a:lnTo>
                    <a:pt x="3203564" y="8991"/>
                  </a:lnTo>
                  <a:lnTo>
                    <a:pt x="3251809" y="10620"/>
                  </a:lnTo>
                  <a:lnTo>
                    <a:pt x="3280058" y="11568"/>
                  </a:lnTo>
                  <a:lnTo>
                    <a:pt x="3314459" y="12227"/>
                  </a:lnTo>
                  <a:lnTo>
                    <a:pt x="3354392" y="12630"/>
                  </a:lnTo>
                  <a:lnTo>
                    <a:pt x="3399236" y="12810"/>
                  </a:lnTo>
                  <a:lnTo>
                    <a:pt x="3448368" y="12797"/>
                  </a:lnTo>
                  <a:lnTo>
                    <a:pt x="3501170" y="12626"/>
                  </a:lnTo>
                  <a:lnTo>
                    <a:pt x="3557019" y="12328"/>
                  </a:lnTo>
                  <a:lnTo>
                    <a:pt x="3615294" y="11935"/>
                  </a:lnTo>
                  <a:lnTo>
                    <a:pt x="3675374" y="11480"/>
                  </a:lnTo>
                  <a:lnTo>
                    <a:pt x="3736639" y="10995"/>
                  </a:lnTo>
                  <a:lnTo>
                    <a:pt x="3798468" y="10512"/>
                  </a:lnTo>
                  <a:lnTo>
                    <a:pt x="3860238" y="10065"/>
                  </a:lnTo>
                  <a:lnTo>
                    <a:pt x="3921330" y="9684"/>
                  </a:lnTo>
                  <a:lnTo>
                    <a:pt x="3981123" y="9403"/>
                  </a:lnTo>
                  <a:lnTo>
                    <a:pt x="4038994" y="9253"/>
                  </a:lnTo>
                  <a:lnTo>
                    <a:pt x="4094324" y="9268"/>
                  </a:lnTo>
                  <a:lnTo>
                    <a:pt x="4146491" y="9479"/>
                  </a:lnTo>
                  <a:lnTo>
                    <a:pt x="4194875" y="9919"/>
                  </a:lnTo>
                  <a:lnTo>
                    <a:pt x="4238853" y="10620"/>
                  </a:lnTo>
                  <a:lnTo>
                    <a:pt x="4239742" y="15319"/>
                  </a:lnTo>
                  <a:lnTo>
                    <a:pt x="4238345" y="15446"/>
                  </a:lnTo>
                  <a:lnTo>
                    <a:pt x="4238853" y="20145"/>
                  </a:lnTo>
                  <a:lnTo>
                    <a:pt x="4196794" y="21339"/>
                  </a:lnTo>
                  <a:lnTo>
                    <a:pt x="4155474" y="21896"/>
                  </a:lnTo>
                  <a:lnTo>
                    <a:pt x="4114337" y="21935"/>
                  </a:lnTo>
                  <a:lnTo>
                    <a:pt x="4072829" y="21575"/>
                  </a:lnTo>
                  <a:lnTo>
                    <a:pt x="4030393" y="20936"/>
                  </a:lnTo>
                  <a:lnTo>
                    <a:pt x="3986475" y="20138"/>
                  </a:lnTo>
                  <a:lnTo>
                    <a:pt x="3940520" y="19300"/>
                  </a:lnTo>
                  <a:lnTo>
                    <a:pt x="3891971" y="18542"/>
                  </a:lnTo>
                  <a:lnTo>
                    <a:pt x="3840274" y="17985"/>
                  </a:lnTo>
                  <a:lnTo>
                    <a:pt x="3784874" y="17746"/>
                  </a:lnTo>
                  <a:lnTo>
                    <a:pt x="3725215" y="17947"/>
                  </a:lnTo>
                  <a:lnTo>
                    <a:pt x="3660742" y="18707"/>
                  </a:lnTo>
                  <a:lnTo>
                    <a:pt x="3590899" y="20145"/>
                  </a:lnTo>
                  <a:lnTo>
                    <a:pt x="3519191" y="21578"/>
                  </a:lnTo>
                  <a:lnTo>
                    <a:pt x="3460060" y="22076"/>
                  </a:lnTo>
                  <a:lnTo>
                    <a:pt x="3411277" y="21842"/>
                  </a:lnTo>
                  <a:lnTo>
                    <a:pt x="3370615" y="21076"/>
                  </a:lnTo>
                  <a:lnTo>
                    <a:pt x="3335844" y="19983"/>
                  </a:lnTo>
                  <a:lnTo>
                    <a:pt x="3304736" y="18764"/>
                  </a:lnTo>
                  <a:lnTo>
                    <a:pt x="3275062" y="17621"/>
                  </a:lnTo>
                  <a:lnTo>
                    <a:pt x="3244594" y="16758"/>
                  </a:lnTo>
                  <a:lnTo>
                    <a:pt x="3211102" y="16377"/>
                  </a:lnTo>
                  <a:lnTo>
                    <a:pt x="3172358" y="16679"/>
                  </a:lnTo>
                  <a:lnTo>
                    <a:pt x="3126133" y="17867"/>
                  </a:lnTo>
                  <a:lnTo>
                    <a:pt x="3070199" y="20145"/>
                  </a:lnTo>
                  <a:lnTo>
                    <a:pt x="3001613" y="22723"/>
                  </a:lnTo>
                  <a:lnTo>
                    <a:pt x="2942163" y="23766"/>
                  </a:lnTo>
                  <a:lnTo>
                    <a:pt x="2889799" y="23633"/>
                  </a:lnTo>
                  <a:lnTo>
                    <a:pt x="2842473" y="22687"/>
                  </a:lnTo>
                  <a:lnTo>
                    <a:pt x="2798133" y="21288"/>
                  </a:lnTo>
                  <a:lnTo>
                    <a:pt x="2754731" y="19797"/>
                  </a:lnTo>
                  <a:lnTo>
                    <a:pt x="2710216" y="18577"/>
                  </a:lnTo>
                  <a:lnTo>
                    <a:pt x="2662539" y="17987"/>
                  </a:lnTo>
                  <a:lnTo>
                    <a:pt x="2609650" y="18389"/>
                  </a:lnTo>
                  <a:lnTo>
                    <a:pt x="2549499" y="20145"/>
                  </a:lnTo>
                  <a:lnTo>
                    <a:pt x="2500864" y="21828"/>
                  </a:lnTo>
                  <a:lnTo>
                    <a:pt x="2453862" y="22995"/>
                  </a:lnTo>
                  <a:lnTo>
                    <a:pt x="2407992" y="23709"/>
                  </a:lnTo>
                  <a:lnTo>
                    <a:pt x="2362754" y="24034"/>
                  </a:lnTo>
                  <a:lnTo>
                    <a:pt x="2317649" y="24036"/>
                  </a:lnTo>
                  <a:lnTo>
                    <a:pt x="2272175" y="23779"/>
                  </a:lnTo>
                  <a:lnTo>
                    <a:pt x="2225834" y="23328"/>
                  </a:lnTo>
                  <a:lnTo>
                    <a:pt x="2178124" y="22746"/>
                  </a:lnTo>
                  <a:lnTo>
                    <a:pt x="2128545" y="22099"/>
                  </a:lnTo>
                  <a:lnTo>
                    <a:pt x="2076598" y="21451"/>
                  </a:lnTo>
                  <a:lnTo>
                    <a:pt x="2021783" y="20866"/>
                  </a:lnTo>
                  <a:lnTo>
                    <a:pt x="1963598" y="20409"/>
                  </a:lnTo>
                  <a:lnTo>
                    <a:pt x="1901545" y="20145"/>
                  </a:lnTo>
                  <a:lnTo>
                    <a:pt x="1845018" y="20071"/>
                  </a:lnTo>
                  <a:lnTo>
                    <a:pt x="1793870" y="20105"/>
                  </a:lnTo>
                  <a:lnTo>
                    <a:pt x="1747034" y="20223"/>
                  </a:lnTo>
                  <a:lnTo>
                    <a:pt x="1703444" y="20400"/>
                  </a:lnTo>
                  <a:lnTo>
                    <a:pt x="1662031" y="20613"/>
                  </a:lnTo>
                  <a:lnTo>
                    <a:pt x="1621730" y="20838"/>
                  </a:lnTo>
                  <a:lnTo>
                    <a:pt x="1581473" y="21050"/>
                  </a:lnTo>
                  <a:lnTo>
                    <a:pt x="1540194" y="21225"/>
                  </a:lnTo>
                  <a:lnTo>
                    <a:pt x="1496826" y="21338"/>
                  </a:lnTo>
                  <a:lnTo>
                    <a:pt x="1450301" y="21367"/>
                  </a:lnTo>
                  <a:lnTo>
                    <a:pt x="1399553" y="21286"/>
                  </a:lnTo>
                  <a:lnTo>
                    <a:pt x="1343515" y="21071"/>
                  </a:lnTo>
                  <a:lnTo>
                    <a:pt x="1281119" y="20699"/>
                  </a:lnTo>
                  <a:lnTo>
                    <a:pt x="1211300" y="20145"/>
                  </a:lnTo>
                  <a:lnTo>
                    <a:pt x="1117916" y="19366"/>
                  </a:lnTo>
                  <a:lnTo>
                    <a:pt x="1042649" y="18840"/>
                  </a:lnTo>
                  <a:lnTo>
                    <a:pt x="982500" y="18537"/>
                  </a:lnTo>
                  <a:lnTo>
                    <a:pt x="934471" y="18426"/>
                  </a:lnTo>
                  <a:lnTo>
                    <a:pt x="895562" y="18478"/>
                  </a:lnTo>
                  <a:lnTo>
                    <a:pt x="862777" y="18664"/>
                  </a:lnTo>
                  <a:lnTo>
                    <a:pt x="833115" y="18953"/>
                  </a:lnTo>
                  <a:lnTo>
                    <a:pt x="803579" y="19316"/>
                  </a:lnTo>
                  <a:lnTo>
                    <a:pt x="771171" y="19723"/>
                  </a:lnTo>
                  <a:lnTo>
                    <a:pt x="732891" y="20145"/>
                  </a:lnTo>
                  <a:lnTo>
                    <a:pt x="698816" y="20378"/>
                  </a:lnTo>
                  <a:lnTo>
                    <a:pt x="657616" y="20491"/>
                  </a:lnTo>
                  <a:lnTo>
                    <a:pt x="610371" y="20507"/>
                  </a:lnTo>
                  <a:lnTo>
                    <a:pt x="558160" y="20445"/>
                  </a:lnTo>
                  <a:lnTo>
                    <a:pt x="502061" y="20326"/>
                  </a:lnTo>
                  <a:lnTo>
                    <a:pt x="443152" y="20172"/>
                  </a:lnTo>
                  <a:lnTo>
                    <a:pt x="382514" y="20002"/>
                  </a:lnTo>
                  <a:lnTo>
                    <a:pt x="321224" y="19838"/>
                  </a:lnTo>
                  <a:lnTo>
                    <a:pt x="260363" y="19701"/>
                  </a:lnTo>
                  <a:lnTo>
                    <a:pt x="201007" y="19612"/>
                  </a:lnTo>
                  <a:lnTo>
                    <a:pt x="144237" y="19590"/>
                  </a:lnTo>
                  <a:lnTo>
                    <a:pt x="91132" y="19658"/>
                  </a:lnTo>
                  <a:lnTo>
                    <a:pt x="42769" y="19836"/>
                  </a:lnTo>
                  <a:lnTo>
                    <a:pt x="228" y="20145"/>
                  </a:lnTo>
                  <a:lnTo>
                    <a:pt x="0" y="17986"/>
                  </a:lnTo>
                  <a:lnTo>
                    <a:pt x="736" y="13668"/>
                  </a:lnTo>
                  <a:lnTo>
                    <a:pt x="228" y="10620"/>
                  </a:lnTo>
                  <a:close/>
                </a:path>
              </a:pathLst>
            </a:custGeom>
            <a:ln w="41275">
              <a:solidFill>
                <a:srgbClr val="E970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47065" y="1573398"/>
            <a:ext cx="6441440" cy="3943387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35"/>
              </a:spcBef>
              <a:buChar char="•"/>
              <a:tabLst>
                <a:tab pos="241300" algn="l"/>
              </a:tabLst>
            </a:pPr>
            <a:r>
              <a:rPr sz="2400" spc="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Understand</a:t>
            </a:r>
            <a:r>
              <a:rPr sz="2400" spc="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current</a:t>
            </a:r>
            <a:r>
              <a:rPr sz="2400" spc="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anesthesia</a:t>
            </a:r>
            <a:r>
              <a:rPr sz="2400" spc="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coverage/negotiation</a:t>
            </a:r>
            <a:r>
              <a:rPr sz="2400" spc="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challenges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marR="5080" indent="-229235">
              <a:lnSpc>
                <a:spcPct val="72600"/>
              </a:lnSpc>
              <a:spcBef>
                <a:spcPts val="1055"/>
              </a:spcBef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Utilizing</a:t>
            </a:r>
            <a:r>
              <a:rPr sz="2400" spc="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real</a:t>
            </a:r>
            <a:r>
              <a:rPr sz="2400" spc="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world</a:t>
            </a:r>
            <a:r>
              <a:rPr sz="2400" spc="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examples</a:t>
            </a:r>
            <a:r>
              <a:rPr sz="2400" spc="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(with</a:t>
            </a:r>
            <a:r>
              <a:rPr sz="2400" spc="1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2400" spc="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names</a:t>
            </a:r>
            <a:r>
              <a:rPr sz="2400" spc="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z="2400" spc="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places</a:t>
            </a:r>
            <a:r>
              <a:rPr sz="2400" spc="1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changed</a:t>
            </a:r>
            <a:r>
              <a:rPr sz="2400" spc="1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protect</a:t>
            </a:r>
            <a:r>
              <a:rPr sz="2400" spc="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2400" spc="1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innocent!!</a:t>
            </a:r>
            <a:r>
              <a:rPr sz="2400" spc="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)</a:t>
            </a:r>
            <a:r>
              <a:rPr sz="2400" spc="1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z="2400" spc="1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highlight</a:t>
            </a:r>
            <a:r>
              <a:rPr sz="2400" spc="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key</a:t>
            </a:r>
            <a:r>
              <a:rPr sz="2400" spc="1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negotiation</a:t>
            </a:r>
            <a:r>
              <a:rPr sz="2400" spc="1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pressure</a:t>
            </a:r>
            <a:r>
              <a:rPr sz="2400" spc="1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points.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marR="548640" indent="-229235">
              <a:lnSpc>
                <a:spcPct val="72600"/>
              </a:lnSpc>
              <a:spcBef>
                <a:spcPts val="980"/>
              </a:spcBef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Help</a:t>
            </a:r>
            <a:r>
              <a:rPr sz="2400" spc="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anesthesia</a:t>
            </a:r>
            <a:r>
              <a:rPr sz="2400" spc="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group</a:t>
            </a:r>
            <a:r>
              <a:rPr sz="2400" spc="1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leaders</a:t>
            </a:r>
            <a:r>
              <a:rPr sz="2400" spc="1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adequately</a:t>
            </a:r>
            <a:r>
              <a:rPr sz="2400" spc="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prepare</a:t>
            </a:r>
            <a:r>
              <a:rPr sz="2400" spc="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for</a:t>
            </a:r>
            <a:r>
              <a:rPr sz="2400" spc="1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contract </a:t>
            </a:r>
            <a:r>
              <a:rPr sz="2400" spc="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negotiation</a:t>
            </a:r>
            <a:r>
              <a:rPr sz="2400" spc="1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with</a:t>
            </a:r>
            <a:r>
              <a:rPr sz="2400" spc="1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</a:t>
            </a:r>
            <a:r>
              <a:rPr sz="2400" spc="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or</a:t>
            </a:r>
            <a:r>
              <a:rPr sz="2400" spc="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ASC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470"/>
              </a:spcBef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Consider</a:t>
            </a:r>
            <a:r>
              <a:rPr sz="2400" spc="1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2400" spc="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hospital’s</a:t>
            </a:r>
            <a:r>
              <a:rPr sz="2400" spc="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view</a:t>
            </a:r>
            <a:r>
              <a:rPr sz="2400" spc="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of</a:t>
            </a:r>
            <a:r>
              <a:rPr sz="2400" spc="1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anesthesia</a:t>
            </a:r>
            <a:r>
              <a:rPr sz="2400" spc="1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subsidy</a:t>
            </a:r>
            <a:r>
              <a:rPr sz="2400" spc="1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negotiations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470"/>
              </a:spcBef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Identify</a:t>
            </a:r>
            <a:r>
              <a:rPr sz="2400" spc="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take</a:t>
            </a:r>
            <a:r>
              <a:rPr sz="2400" spc="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away</a:t>
            </a:r>
            <a:r>
              <a:rPr sz="2400" spc="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lessons</a:t>
            </a:r>
            <a:r>
              <a:rPr sz="2400" spc="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from</a:t>
            </a:r>
            <a:r>
              <a:rPr sz="2400" spc="1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each</a:t>
            </a:r>
            <a:r>
              <a:rPr sz="2400" spc="114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scenario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1525" y="5610436"/>
            <a:ext cx="6005195" cy="722630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2700" marR="5080">
              <a:lnSpc>
                <a:spcPct val="72800"/>
              </a:lnSpc>
              <a:spcBef>
                <a:spcPts val="730"/>
              </a:spcBef>
            </a:pPr>
            <a:r>
              <a:rPr sz="1850" b="1" i="1" spc="-125" dirty="0">
                <a:solidFill>
                  <a:srgbClr val="002060"/>
                </a:solidFill>
                <a:latin typeface="Arial"/>
                <a:cs typeface="Arial"/>
              </a:rPr>
              <a:t>DISCLOSURE:</a:t>
            </a:r>
            <a:r>
              <a:rPr sz="1850" b="1" i="1" spc="-6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850" b="1" i="1" spc="-95" dirty="0">
                <a:solidFill>
                  <a:srgbClr val="002060"/>
                </a:solidFill>
                <a:latin typeface="Arial"/>
                <a:cs typeface="Arial"/>
              </a:rPr>
              <a:t>Enhance</a:t>
            </a:r>
            <a:r>
              <a:rPr sz="1850" b="1" i="1" spc="-3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850" b="1" i="1" spc="-40" dirty="0">
                <a:solidFill>
                  <a:srgbClr val="002060"/>
                </a:solidFill>
                <a:latin typeface="Arial"/>
                <a:cs typeface="Arial"/>
              </a:rPr>
              <a:t>Healthcare</a:t>
            </a:r>
            <a:r>
              <a:rPr sz="1850" b="1" i="1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850" b="1" i="1" spc="-80" dirty="0">
                <a:solidFill>
                  <a:srgbClr val="002060"/>
                </a:solidFill>
                <a:latin typeface="Arial"/>
                <a:cs typeface="Arial"/>
              </a:rPr>
              <a:t>Consulting</a:t>
            </a:r>
            <a:r>
              <a:rPr sz="1850" b="1" i="1" spc="-6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850" b="1" i="1" spc="-10" dirty="0">
                <a:solidFill>
                  <a:srgbClr val="002060"/>
                </a:solidFill>
                <a:latin typeface="Arial"/>
                <a:cs typeface="Arial"/>
              </a:rPr>
              <a:t>receives </a:t>
            </a:r>
            <a:r>
              <a:rPr sz="1850" b="1" i="1" spc="-70" dirty="0">
                <a:solidFill>
                  <a:srgbClr val="002060"/>
                </a:solidFill>
                <a:latin typeface="Arial"/>
                <a:cs typeface="Arial"/>
              </a:rPr>
              <a:t>payments</a:t>
            </a:r>
            <a:r>
              <a:rPr sz="1850" b="1" i="1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850" b="1" i="1" spc="-35" dirty="0">
                <a:solidFill>
                  <a:srgbClr val="002060"/>
                </a:solidFill>
                <a:latin typeface="Arial"/>
                <a:cs typeface="Arial"/>
              </a:rPr>
              <a:t>from</a:t>
            </a:r>
            <a:r>
              <a:rPr sz="1850" b="1" i="1" spc="-7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850" b="1" i="1" spc="-55" dirty="0">
                <a:solidFill>
                  <a:srgbClr val="002060"/>
                </a:solidFill>
                <a:latin typeface="Arial"/>
                <a:cs typeface="Arial"/>
              </a:rPr>
              <a:t>Anesthesia</a:t>
            </a:r>
            <a:r>
              <a:rPr sz="1850" b="1" i="1" spc="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850" b="1" i="1" spc="-105" dirty="0">
                <a:solidFill>
                  <a:srgbClr val="002060"/>
                </a:solidFill>
                <a:latin typeface="Arial"/>
                <a:cs typeface="Arial"/>
              </a:rPr>
              <a:t>Groups,</a:t>
            </a:r>
            <a:r>
              <a:rPr sz="1850" b="1" i="1" spc="-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850" b="1" i="1" spc="-50" dirty="0">
                <a:solidFill>
                  <a:srgbClr val="002060"/>
                </a:solidFill>
                <a:latin typeface="Arial"/>
                <a:cs typeface="Arial"/>
              </a:rPr>
              <a:t>Hospitals</a:t>
            </a:r>
            <a:r>
              <a:rPr sz="1850" b="1" i="1" spc="-3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850" b="1" i="1" spc="-85" dirty="0">
                <a:solidFill>
                  <a:srgbClr val="002060"/>
                </a:solidFill>
                <a:latin typeface="Arial"/>
                <a:cs typeface="Arial"/>
              </a:rPr>
              <a:t>and</a:t>
            </a:r>
            <a:r>
              <a:rPr sz="1850" b="1" i="1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850" b="1" i="1" spc="-10" dirty="0">
                <a:solidFill>
                  <a:srgbClr val="002060"/>
                </a:solidFill>
                <a:latin typeface="Arial"/>
                <a:cs typeface="Arial"/>
              </a:rPr>
              <a:t>Health Systems</a:t>
            </a:r>
            <a:endParaRPr sz="185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16187" y="700295"/>
            <a:ext cx="2547317" cy="443992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63504" y="5308261"/>
            <a:ext cx="1572609" cy="131806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8659" y="886142"/>
            <a:ext cx="3692525" cy="1144801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2700" marR="5080">
              <a:lnSpc>
                <a:spcPts val="4060"/>
              </a:lnSpc>
              <a:spcBef>
                <a:spcPts val="685"/>
              </a:spcBef>
            </a:pPr>
            <a:r>
              <a:rPr sz="4000" spc="-155">
                <a:solidFill>
                  <a:srgbClr val="0070C0"/>
                </a:solidFill>
                <a:latin typeface="Garamond" panose="02020404030301010803" pitchFamily="18" charset="0"/>
              </a:rPr>
              <a:t>Scene</a:t>
            </a:r>
            <a:r>
              <a:rPr sz="4000" spc="-9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sz="4000" spc="150">
                <a:solidFill>
                  <a:srgbClr val="0070C0"/>
                </a:solidFill>
                <a:latin typeface="Garamond" panose="02020404030301010803" pitchFamily="18" charset="0"/>
              </a:rPr>
              <a:t>4-</a:t>
            </a:r>
            <a:r>
              <a:rPr sz="4000" spc="-120">
                <a:solidFill>
                  <a:srgbClr val="0070C0"/>
                </a:solidFill>
                <a:latin typeface="Garamond" panose="02020404030301010803" pitchFamily="18" charset="0"/>
              </a:rPr>
              <a:t>Another </a:t>
            </a:r>
            <a:r>
              <a:rPr sz="4000" spc="-145">
                <a:solidFill>
                  <a:srgbClr val="0070C0"/>
                </a:solidFill>
                <a:latin typeface="Garamond" panose="02020404030301010803" pitchFamily="18" charset="0"/>
              </a:rPr>
              <a:t>Dumpster</a:t>
            </a:r>
            <a:r>
              <a:rPr sz="4000" spc="-10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sz="4000" spc="-20">
                <a:solidFill>
                  <a:srgbClr val="0070C0"/>
                </a:solidFill>
                <a:latin typeface="Garamond" panose="02020404030301010803" pitchFamily="18" charset="0"/>
              </a:rPr>
              <a:t>Fire</a:t>
            </a:r>
            <a:endParaRPr sz="400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07415" y="2377918"/>
            <a:ext cx="3919220" cy="92710"/>
            <a:chOff x="607415" y="2377918"/>
            <a:chExt cx="3919220" cy="92710"/>
          </a:xfrm>
        </p:grpSpPr>
        <p:sp>
          <p:nvSpPr>
            <p:cNvPr id="4" name="object 4"/>
            <p:cNvSpPr/>
            <p:nvPr/>
          </p:nvSpPr>
          <p:spPr>
            <a:xfrm>
              <a:off x="619361" y="2398490"/>
              <a:ext cx="3886200" cy="50800"/>
            </a:xfrm>
            <a:custGeom>
              <a:avLst/>
              <a:gdLst/>
              <a:ahLst/>
              <a:cxnLst/>
              <a:rect l="l" t="t" r="r" b="b"/>
              <a:pathLst>
                <a:path w="3886200" h="50800">
                  <a:moveTo>
                    <a:pt x="1653287" y="0"/>
                  </a:moveTo>
                  <a:lnTo>
                    <a:pt x="1611253" y="610"/>
                  </a:lnTo>
                  <a:lnTo>
                    <a:pt x="1567183" y="2374"/>
                  </a:lnTo>
                  <a:lnTo>
                    <a:pt x="1519562" y="5286"/>
                  </a:lnTo>
                  <a:lnTo>
                    <a:pt x="1466875" y="9341"/>
                  </a:lnTo>
                  <a:lnTo>
                    <a:pt x="1340248" y="20859"/>
                  </a:lnTo>
                  <a:lnTo>
                    <a:pt x="1279780" y="25856"/>
                  </a:lnTo>
                  <a:lnTo>
                    <a:pt x="1219880" y="29278"/>
                  </a:lnTo>
                  <a:lnTo>
                    <a:pt x="1218721" y="29278"/>
                  </a:lnTo>
                  <a:lnTo>
                    <a:pt x="1187108" y="30339"/>
                  </a:lnTo>
                  <a:lnTo>
                    <a:pt x="1223356" y="33574"/>
                  </a:lnTo>
                  <a:lnTo>
                    <a:pt x="1223193" y="33574"/>
                  </a:lnTo>
                  <a:lnTo>
                    <a:pt x="1298571" y="45531"/>
                  </a:lnTo>
                  <a:lnTo>
                    <a:pt x="1341257" y="48983"/>
                  </a:lnTo>
                  <a:lnTo>
                    <a:pt x="1389597" y="50613"/>
                  </a:lnTo>
                  <a:lnTo>
                    <a:pt x="1442355" y="50770"/>
                  </a:lnTo>
                  <a:lnTo>
                    <a:pt x="1498291" y="49802"/>
                  </a:lnTo>
                  <a:lnTo>
                    <a:pt x="1781601" y="40320"/>
                  </a:lnTo>
                  <a:lnTo>
                    <a:pt x="1779985" y="40320"/>
                  </a:lnTo>
                  <a:lnTo>
                    <a:pt x="2236036" y="39597"/>
                  </a:lnTo>
                  <a:lnTo>
                    <a:pt x="2220213" y="39285"/>
                  </a:lnTo>
                  <a:lnTo>
                    <a:pt x="2167058" y="37399"/>
                  </a:lnTo>
                  <a:lnTo>
                    <a:pt x="2113233" y="34637"/>
                  </a:lnTo>
                  <a:lnTo>
                    <a:pt x="2060084" y="31068"/>
                  </a:lnTo>
                  <a:lnTo>
                    <a:pt x="2059823" y="31068"/>
                  </a:lnTo>
                  <a:lnTo>
                    <a:pt x="2003502" y="26392"/>
                  </a:lnTo>
                  <a:lnTo>
                    <a:pt x="1831358" y="9200"/>
                  </a:lnTo>
                  <a:lnTo>
                    <a:pt x="1782321" y="5143"/>
                  </a:lnTo>
                  <a:lnTo>
                    <a:pt x="1739069" y="2374"/>
                  </a:lnTo>
                  <a:lnTo>
                    <a:pt x="1740108" y="2374"/>
                  </a:lnTo>
                  <a:lnTo>
                    <a:pt x="1696332" y="610"/>
                  </a:lnTo>
                  <a:lnTo>
                    <a:pt x="1699472" y="610"/>
                  </a:lnTo>
                  <a:lnTo>
                    <a:pt x="1653287" y="0"/>
                  </a:lnTo>
                  <a:close/>
                </a:path>
                <a:path w="3886200" h="50800">
                  <a:moveTo>
                    <a:pt x="658939" y="43640"/>
                  </a:moveTo>
                  <a:lnTo>
                    <a:pt x="149808" y="43640"/>
                  </a:lnTo>
                  <a:lnTo>
                    <a:pt x="384436" y="46291"/>
                  </a:lnTo>
                  <a:lnTo>
                    <a:pt x="494324" y="46291"/>
                  </a:lnTo>
                  <a:lnTo>
                    <a:pt x="613583" y="44830"/>
                  </a:lnTo>
                  <a:lnTo>
                    <a:pt x="658939" y="43640"/>
                  </a:lnTo>
                  <a:close/>
                </a:path>
                <a:path w="3886200" h="50800">
                  <a:moveTo>
                    <a:pt x="737833" y="39597"/>
                  </a:moveTo>
                  <a:lnTo>
                    <a:pt x="0" y="39597"/>
                  </a:lnTo>
                  <a:lnTo>
                    <a:pt x="149167" y="43640"/>
                  </a:lnTo>
                  <a:lnTo>
                    <a:pt x="659453" y="43640"/>
                  </a:lnTo>
                  <a:lnTo>
                    <a:pt x="700582" y="41971"/>
                  </a:lnTo>
                  <a:lnTo>
                    <a:pt x="737833" y="39597"/>
                  </a:lnTo>
                  <a:close/>
                </a:path>
                <a:path w="3886200" h="50800">
                  <a:moveTo>
                    <a:pt x="2404824" y="39597"/>
                  </a:moveTo>
                  <a:lnTo>
                    <a:pt x="2236036" y="39597"/>
                  </a:lnTo>
                  <a:lnTo>
                    <a:pt x="2272714" y="40320"/>
                  </a:lnTo>
                  <a:lnTo>
                    <a:pt x="2324577" y="40528"/>
                  </a:lnTo>
                  <a:lnTo>
                    <a:pt x="2404824" y="39597"/>
                  </a:lnTo>
                  <a:close/>
                </a:path>
                <a:path w="3886200" h="50800">
                  <a:moveTo>
                    <a:pt x="2923205" y="7950"/>
                  </a:moveTo>
                  <a:lnTo>
                    <a:pt x="2873421" y="8448"/>
                  </a:lnTo>
                  <a:lnTo>
                    <a:pt x="2823374" y="9856"/>
                  </a:lnTo>
                  <a:lnTo>
                    <a:pt x="2770823" y="12412"/>
                  </a:lnTo>
                  <a:lnTo>
                    <a:pt x="2771524" y="12412"/>
                  </a:lnTo>
                  <a:lnTo>
                    <a:pt x="2722312" y="15929"/>
                  </a:lnTo>
                  <a:lnTo>
                    <a:pt x="2622430" y="25856"/>
                  </a:lnTo>
                  <a:lnTo>
                    <a:pt x="2622280" y="25856"/>
                  </a:lnTo>
                  <a:lnTo>
                    <a:pt x="2574932" y="30010"/>
                  </a:lnTo>
                  <a:lnTo>
                    <a:pt x="2526000" y="33574"/>
                  </a:lnTo>
                  <a:lnTo>
                    <a:pt x="2476515" y="36432"/>
                  </a:lnTo>
                  <a:lnTo>
                    <a:pt x="2426461" y="38560"/>
                  </a:lnTo>
                  <a:lnTo>
                    <a:pt x="2388232" y="39597"/>
                  </a:lnTo>
                  <a:lnTo>
                    <a:pt x="2592287" y="40320"/>
                  </a:lnTo>
                  <a:lnTo>
                    <a:pt x="2703826" y="40320"/>
                  </a:lnTo>
                  <a:lnTo>
                    <a:pt x="3392202" y="39285"/>
                  </a:lnTo>
                  <a:lnTo>
                    <a:pt x="3617958" y="34637"/>
                  </a:lnTo>
                  <a:lnTo>
                    <a:pt x="3598654" y="34637"/>
                  </a:lnTo>
                  <a:lnTo>
                    <a:pt x="3885875" y="34203"/>
                  </a:lnTo>
                  <a:lnTo>
                    <a:pt x="3886116" y="31908"/>
                  </a:lnTo>
                  <a:lnTo>
                    <a:pt x="3886153" y="25308"/>
                  </a:lnTo>
                  <a:lnTo>
                    <a:pt x="3516694" y="25308"/>
                  </a:lnTo>
                  <a:lnTo>
                    <a:pt x="3423800" y="24131"/>
                  </a:lnTo>
                  <a:lnTo>
                    <a:pt x="3317384" y="20859"/>
                  </a:lnTo>
                  <a:lnTo>
                    <a:pt x="3071428" y="10593"/>
                  </a:lnTo>
                  <a:lnTo>
                    <a:pt x="3023719" y="9200"/>
                  </a:lnTo>
                  <a:lnTo>
                    <a:pt x="3024588" y="9200"/>
                  </a:lnTo>
                  <a:lnTo>
                    <a:pt x="2972771" y="8230"/>
                  </a:lnTo>
                  <a:lnTo>
                    <a:pt x="2923205" y="7950"/>
                  </a:lnTo>
                  <a:close/>
                </a:path>
                <a:path w="3886200" h="50800">
                  <a:moveTo>
                    <a:pt x="3396753" y="39597"/>
                  </a:moveTo>
                  <a:lnTo>
                    <a:pt x="3169567" y="39597"/>
                  </a:lnTo>
                  <a:lnTo>
                    <a:pt x="3332534" y="40320"/>
                  </a:lnTo>
                  <a:lnTo>
                    <a:pt x="3265145" y="40320"/>
                  </a:lnTo>
                  <a:lnTo>
                    <a:pt x="3396753" y="39597"/>
                  </a:lnTo>
                  <a:close/>
                </a:path>
                <a:path w="3886200" h="50800">
                  <a:moveTo>
                    <a:pt x="9288" y="20859"/>
                  </a:moveTo>
                  <a:lnTo>
                    <a:pt x="9374" y="26392"/>
                  </a:lnTo>
                  <a:lnTo>
                    <a:pt x="9489" y="27253"/>
                  </a:lnTo>
                  <a:lnTo>
                    <a:pt x="9602" y="28095"/>
                  </a:lnTo>
                  <a:lnTo>
                    <a:pt x="9679" y="28670"/>
                  </a:lnTo>
                  <a:lnTo>
                    <a:pt x="9761" y="29278"/>
                  </a:lnTo>
                  <a:lnTo>
                    <a:pt x="9824" y="29749"/>
                  </a:lnTo>
                  <a:lnTo>
                    <a:pt x="9903" y="30339"/>
                  </a:lnTo>
                  <a:lnTo>
                    <a:pt x="10001" y="31068"/>
                  </a:lnTo>
                  <a:lnTo>
                    <a:pt x="10113" y="31908"/>
                  </a:lnTo>
                  <a:lnTo>
                    <a:pt x="9958" y="33411"/>
                  </a:lnTo>
                  <a:lnTo>
                    <a:pt x="9876" y="34203"/>
                  </a:lnTo>
                  <a:lnTo>
                    <a:pt x="9766" y="35274"/>
                  </a:lnTo>
                  <a:lnTo>
                    <a:pt x="9646" y="36432"/>
                  </a:lnTo>
                  <a:lnTo>
                    <a:pt x="9547" y="37399"/>
                  </a:lnTo>
                  <a:lnTo>
                    <a:pt x="9427" y="38560"/>
                  </a:lnTo>
                  <a:lnTo>
                    <a:pt x="9320" y="39597"/>
                  </a:lnTo>
                  <a:lnTo>
                    <a:pt x="737085" y="39597"/>
                  </a:lnTo>
                  <a:lnTo>
                    <a:pt x="776391" y="36641"/>
                  </a:lnTo>
                  <a:lnTo>
                    <a:pt x="792279" y="35628"/>
                  </a:lnTo>
                  <a:lnTo>
                    <a:pt x="261699" y="35628"/>
                  </a:lnTo>
                  <a:lnTo>
                    <a:pt x="209689" y="35274"/>
                  </a:lnTo>
                  <a:lnTo>
                    <a:pt x="158122" y="33808"/>
                  </a:lnTo>
                  <a:lnTo>
                    <a:pt x="107796" y="31068"/>
                  </a:lnTo>
                  <a:lnTo>
                    <a:pt x="107623" y="31068"/>
                  </a:lnTo>
                  <a:lnTo>
                    <a:pt x="58438" y="26860"/>
                  </a:lnTo>
                  <a:lnTo>
                    <a:pt x="58184" y="26860"/>
                  </a:lnTo>
                  <a:lnTo>
                    <a:pt x="9288" y="20859"/>
                  </a:lnTo>
                  <a:close/>
                </a:path>
                <a:path w="3886200" h="50800">
                  <a:moveTo>
                    <a:pt x="3389888" y="39285"/>
                  </a:moveTo>
                  <a:lnTo>
                    <a:pt x="3144656" y="39285"/>
                  </a:lnTo>
                  <a:lnTo>
                    <a:pt x="3210186" y="39597"/>
                  </a:lnTo>
                  <a:lnTo>
                    <a:pt x="3367216" y="39597"/>
                  </a:lnTo>
                  <a:lnTo>
                    <a:pt x="3389888" y="39285"/>
                  </a:lnTo>
                  <a:close/>
                </a:path>
                <a:path w="3886200" h="50800">
                  <a:moveTo>
                    <a:pt x="3885875" y="34203"/>
                  </a:moveTo>
                  <a:lnTo>
                    <a:pt x="3677004" y="34203"/>
                  </a:lnTo>
                  <a:lnTo>
                    <a:pt x="3752351" y="34637"/>
                  </a:lnTo>
                  <a:lnTo>
                    <a:pt x="3733757" y="34637"/>
                  </a:lnTo>
                  <a:lnTo>
                    <a:pt x="3776212" y="35438"/>
                  </a:lnTo>
                  <a:lnTo>
                    <a:pt x="3829487" y="37202"/>
                  </a:lnTo>
                  <a:lnTo>
                    <a:pt x="3879451" y="39597"/>
                  </a:lnTo>
                  <a:lnTo>
                    <a:pt x="3885955" y="39597"/>
                  </a:lnTo>
                  <a:lnTo>
                    <a:pt x="3885875" y="34203"/>
                  </a:lnTo>
                  <a:close/>
                </a:path>
                <a:path w="3886200" h="50800">
                  <a:moveTo>
                    <a:pt x="823406" y="22791"/>
                  </a:moveTo>
                  <a:lnTo>
                    <a:pt x="608698" y="22791"/>
                  </a:lnTo>
                  <a:lnTo>
                    <a:pt x="465851" y="29749"/>
                  </a:lnTo>
                  <a:lnTo>
                    <a:pt x="416588" y="31908"/>
                  </a:lnTo>
                  <a:lnTo>
                    <a:pt x="363989" y="33808"/>
                  </a:lnTo>
                  <a:lnTo>
                    <a:pt x="363215" y="33808"/>
                  </a:lnTo>
                  <a:lnTo>
                    <a:pt x="310810" y="35131"/>
                  </a:lnTo>
                  <a:lnTo>
                    <a:pt x="306886" y="35131"/>
                  </a:lnTo>
                  <a:lnTo>
                    <a:pt x="261699" y="35628"/>
                  </a:lnTo>
                  <a:lnTo>
                    <a:pt x="792279" y="35628"/>
                  </a:lnTo>
                  <a:lnTo>
                    <a:pt x="827015" y="33411"/>
                  </a:lnTo>
                  <a:lnTo>
                    <a:pt x="882912" y="30476"/>
                  </a:lnTo>
                  <a:lnTo>
                    <a:pt x="942189" y="28095"/>
                  </a:lnTo>
                  <a:lnTo>
                    <a:pt x="945830" y="28095"/>
                  </a:lnTo>
                  <a:lnTo>
                    <a:pt x="916020" y="26860"/>
                  </a:lnTo>
                  <a:lnTo>
                    <a:pt x="823406" y="22791"/>
                  </a:lnTo>
                  <a:close/>
                </a:path>
                <a:path w="3886200" h="50800">
                  <a:moveTo>
                    <a:pt x="1063306" y="26029"/>
                  </a:moveTo>
                  <a:lnTo>
                    <a:pt x="1002952" y="26527"/>
                  </a:lnTo>
                  <a:lnTo>
                    <a:pt x="942189" y="28095"/>
                  </a:lnTo>
                  <a:lnTo>
                    <a:pt x="945830" y="28095"/>
                  </a:lnTo>
                  <a:lnTo>
                    <a:pt x="1009375" y="30339"/>
                  </a:lnTo>
                  <a:lnTo>
                    <a:pt x="1058989" y="31406"/>
                  </a:lnTo>
                  <a:lnTo>
                    <a:pt x="1111246" y="31734"/>
                  </a:lnTo>
                  <a:lnTo>
                    <a:pt x="1165390" y="31068"/>
                  </a:lnTo>
                  <a:lnTo>
                    <a:pt x="1187108" y="30339"/>
                  </a:lnTo>
                  <a:lnTo>
                    <a:pt x="1175219" y="29278"/>
                  </a:lnTo>
                  <a:lnTo>
                    <a:pt x="1121360" y="26860"/>
                  </a:lnTo>
                  <a:lnTo>
                    <a:pt x="1063306" y="26029"/>
                  </a:lnTo>
                  <a:close/>
                </a:path>
                <a:path w="3886200" h="50800">
                  <a:moveTo>
                    <a:pt x="3885963" y="20859"/>
                  </a:moveTo>
                  <a:lnTo>
                    <a:pt x="3751531" y="22791"/>
                  </a:lnTo>
                  <a:lnTo>
                    <a:pt x="3751876" y="22791"/>
                  </a:lnTo>
                  <a:lnTo>
                    <a:pt x="3605817" y="24947"/>
                  </a:lnTo>
                  <a:lnTo>
                    <a:pt x="3557942" y="25308"/>
                  </a:lnTo>
                  <a:lnTo>
                    <a:pt x="3886153" y="25308"/>
                  </a:lnTo>
                  <a:lnTo>
                    <a:pt x="3886045" y="22791"/>
                  </a:lnTo>
                  <a:lnTo>
                    <a:pt x="3885963" y="20859"/>
                  </a:lnTo>
                  <a:close/>
                </a:path>
                <a:path w="3886200" h="50800">
                  <a:moveTo>
                    <a:pt x="695588" y="20007"/>
                  </a:moveTo>
                  <a:lnTo>
                    <a:pt x="655337" y="20859"/>
                  </a:lnTo>
                  <a:lnTo>
                    <a:pt x="608289" y="22791"/>
                  </a:lnTo>
                  <a:lnTo>
                    <a:pt x="823653" y="22791"/>
                  </a:lnTo>
                  <a:lnTo>
                    <a:pt x="778876" y="21171"/>
                  </a:lnTo>
                  <a:lnTo>
                    <a:pt x="736730" y="20186"/>
                  </a:lnTo>
                  <a:lnTo>
                    <a:pt x="695588" y="20007"/>
                  </a:lnTo>
                  <a:close/>
                </a:path>
              </a:pathLst>
            </a:custGeom>
            <a:solidFill>
              <a:srgbClr val="E970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28053" y="2398556"/>
              <a:ext cx="3877945" cy="51435"/>
            </a:xfrm>
            <a:custGeom>
              <a:avLst/>
              <a:gdLst/>
              <a:ahLst/>
              <a:cxnLst/>
              <a:rect l="l" t="t" r="r" b="b"/>
              <a:pathLst>
                <a:path w="3877945" h="51435">
                  <a:moveTo>
                    <a:pt x="596" y="20793"/>
                  </a:moveTo>
                  <a:lnTo>
                    <a:pt x="81552" y="26592"/>
                  </a:lnTo>
                  <a:lnTo>
                    <a:pt x="130967" y="28936"/>
                  </a:lnTo>
                  <a:lnTo>
                    <a:pt x="184851" y="30868"/>
                  </a:lnTo>
                  <a:lnTo>
                    <a:pt x="242091" y="32359"/>
                  </a:lnTo>
                  <a:lnTo>
                    <a:pt x="301571" y="33376"/>
                  </a:lnTo>
                  <a:lnTo>
                    <a:pt x="362177" y="33890"/>
                  </a:lnTo>
                  <a:lnTo>
                    <a:pt x="422792" y="33870"/>
                  </a:lnTo>
                  <a:lnTo>
                    <a:pt x="482302" y="33284"/>
                  </a:lnTo>
                  <a:lnTo>
                    <a:pt x="539591" y="32101"/>
                  </a:lnTo>
                  <a:lnTo>
                    <a:pt x="593545" y="30292"/>
                  </a:lnTo>
                  <a:lnTo>
                    <a:pt x="643048" y="27825"/>
                  </a:lnTo>
                  <a:lnTo>
                    <a:pt x="686986" y="24669"/>
                  </a:lnTo>
                  <a:lnTo>
                    <a:pt x="760639" y="16640"/>
                  </a:lnTo>
                  <a:lnTo>
                    <a:pt x="802243" y="12736"/>
                  </a:lnTo>
                  <a:lnTo>
                    <a:pt x="848341" y="9178"/>
                  </a:lnTo>
                  <a:lnTo>
                    <a:pt x="898219" y="6064"/>
                  </a:lnTo>
                  <a:lnTo>
                    <a:pt x="951163" y="3492"/>
                  </a:lnTo>
                  <a:lnTo>
                    <a:pt x="1006460" y="1559"/>
                  </a:lnTo>
                  <a:lnTo>
                    <a:pt x="1063396" y="362"/>
                  </a:lnTo>
                  <a:lnTo>
                    <a:pt x="1121257" y="0"/>
                  </a:lnTo>
                  <a:lnTo>
                    <a:pt x="1179330" y="568"/>
                  </a:lnTo>
                  <a:lnTo>
                    <a:pt x="1236900" y="2166"/>
                  </a:lnTo>
                  <a:lnTo>
                    <a:pt x="1293255" y="4889"/>
                  </a:lnTo>
                  <a:lnTo>
                    <a:pt x="1347681" y="8837"/>
                  </a:lnTo>
                  <a:lnTo>
                    <a:pt x="1399463" y="14106"/>
                  </a:lnTo>
                  <a:lnTo>
                    <a:pt x="1447888" y="20793"/>
                  </a:lnTo>
                  <a:lnTo>
                    <a:pt x="1506653" y="28743"/>
                  </a:lnTo>
                  <a:lnTo>
                    <a:pt x="1564331" y="33938"/>
                  </a:lnTo>
                  <a:lnTo>
                    <a:pt x="1620577" y="36766"/>
                  </a:lnTo>
                  <a:lnTo>
                    <a:pt x="1675048" y="37617"/>
                  </a:lnTo>
                  <a:lnTo>
                    <a:pt x="1727399" y="36878"/>
                  </a:lnTo>
                  <a:lnTo>
                    <a:pt x="1777287" y="34937"/>
                  </a:lnTo>
                  <a:lnTo>
                    <a:pt x="1824368" y="32183"/>
                  </a:lnTo>
                  <a:lnTo>
                    <a:pt x="1868296" y="29003"/>
                  </a:lnTo>
                  <a:lnTo>
                    <a:pt x="1908730" y="25786"/>
                  </a:lnTo>
                  <a:lnTo>
                    <a:pt x="1945323" y="22920"/>
                  </a:lnTo>
                  <a:lnTo>
                    <a:pt x="1977732" y="20793"/>
                  </a:lnTo>
                  <a:lnTo>
                    <a:pt x="2005130" y="20032"/>
                  </a:lnTo>
                  <a:lnTo>
                    <a:pt x="2036214" y="20332"/>
                  </a:lnTo>
                  <a:lnTo>
                    <a:pt x="2070994" y="21439"/>
                  </a:lnTo>
                  <a:lnTo>
                    <a:pt x="2109477" y="23097"/>
                  </a:lnTo>
                  <a:lnTo>
                    <a:pt x="2151671" y="25053"/>
                  </a:lnTo>
                  <a:lnTo>
                    <a:pt x="2197584" y="27050"/>
                  </a:lnTo>
                  <a:lnTo>
                    <a:pt x="2247224" y="28834"/>
                  </a:lnTo>
                  <a:lnTo>
                    <a:pt x="2300599" y="30151"/>
                  </a:lnTo>
                  <a:lnTo>
                    <a:pt x="2357718" y="30745"/>
                  </a:lnTo>
                  <a:lnTo>
                    <a:pt x="2418587" y="30361"/>
                  </a:lnTo>
                  <a:lnTo>
                    <a:pt x="2483216" y="28744"/>
                  </a:lnTo>
                  <a:lnTo>
                    <a:pt x="2551611" y="25640"/>
                  </a:lnTo>
                  <a:lnTo>
                    <a:pt x="2623781" y="20793"/>
                  </a:lnTo>
                  <a:lnTo>
                    <a:pt x="2704883" y="14662"/>
                  </a:lnTo>
                  <a:lnTo>
                    <a:pt x="2774401" y="9942"/>
                  </a:lnTo>
                  <a:lnTo>
                    <a:pt x="2834237" y="6572"/>
                  </a:lnTo>
                  <a:lnTo>
                    <a:pt x="2886290" y="4491"/>
                  </a:lnTo>
                  <a:lnTo>
                    <a:pt x="2932461" y="3636"/>
                  </a:lnTo>
                  <a:lnTo>
                    <a:pt x="2974649" y="3945"/>
                  </a:lnTo>
                  <a:lnTo>
                    <a:pt x="3014755" y="5356"/>
                  </a:lnTo>
                  <a:lnTo>
                    <a:pt x="3054679" y="7809"/>
                  </a:lnTo>
                  <a:lnTo>
                    <a:pt x="3096321" y="11241"/>
                  </a:lnTo>
                  <a:lnTo>
                    <a:pt x="3141582" y="15589"/>
                  </a:lnTo>
                  <a:lnTo>
                    <a:pt x="3192360" y="20793"/>
                  </a:lnTo>
                  <a:lnTo>
                    <a:pt x="3234866" y="24201"/>
                  </a:lnTo>
                  <a:lnTo>
                    <a:pt x="3277366" y="25819"/>
                  </a:lnTo>
                  <a:lnTo>
                    <a:pt x="3320110" y="25962"/>
                  </a:lnTo>
                  <a:lnTo>
                    <a:pt x="3363345" y="24948"/>
                  </a:lnTo>
                  <a:lnTo>
                    <a:pt x="3407320" y="23093"/>
                  </a:lnTo>
                  <a:lnTo>
                    <a:pt x="3452281" y="20713"/>
                  </a:lnTo>
                  <a:lnTo>
                    <a:pt x="3498478" y="18126"/>
                  </a:lnTo>
                  <a:lnTo>
                    <a:pt x="3546158" y="15648"/>
                  </a:lnTo>
                  <a:lnTo>
                    <a:pt x="3595569" y="13596"/>
                  </a:lnTo>
                  <a:lnTo>
                    <a:pt x="3646959" y="12285"/>
                  </a:lnTo>
                  <a:lnTo>
                    <a:pt x="3700577" y="12033"/>
                  </a:lnTo>
                  <a:lnTo>
                    <a:pt x="3756669" y="13156"/>
                  </a:lnTo>
                  <a:lnTo>
                    <a:pt x="3815485" y="15970"/>
                  </a:lnTo>
                  <a:lnTo>
                    <a:pt x="3877271" y="20793"/>
                  </a:lnTo>
                  <a:lnTo>
                    <a:pt x="3877271" y="28413"/>
                  </a:lnTo>
                  <a:lnTo>
                    <a:pt x="3877906" y="31207"/>
                  </a:lnTo>
                  <a:lnTo>
                    <a:pt x="3811754" y="44765"/>
                  </a:lnTo>
                  <a:lnTo>
                    <a:pt x="3753115" y="48069"/>
                  </a:lnTo>
                  <a:lnTo>
                    <a:pt x="3700197" y="49973"/>
                  </a:lnTo>
                  <a:lnTo>
                    <a:pt x="3651844" y="50694"/>
                  </a:lnTo>
                  <a:lnTo>
                    <a:pt x="3606899" y="50450"/>
                  </a:lnTo>
                  <a:lnTo>
                    <a:pt x="3564205" y="49458"/>
                  </a:lnTo>
                  <a:lnTo>
                    <a:pt x="3522606" y="47935"/>
                  </a:lnTo>
                  <a:lnTo>
                    <a:pt x="3480944" y="46100"/>
                  </a:lnTo>
                  <a:lnTo>
                    <a:pt x="3438064" y="44170"/>
                  </a:lnTo>
                  <a:lnTo>
                    <a:pt x="3392809" y="42361"/>
                  </a:lnTo>
                  <a:lnTo>
                    <a:pt x="3344021" y="40893"/>
                  </a:lnTo>
                  <a:lnTo>
                    <a:pt x="3290545" y="39981"/>
                  </a:lnTo>
                  <a:lnTo>
                    <a:pt x="3231222" y="39843"/>
                  </a:lnTo>
                  <a:lnTo>
                    <a:pt x="3162699" y="40164"/>
                  </a:lnTo>
                  <a:lnTo>
                    <a:pt x="3103835" y="40374"/>
                  </a:lnTo>
                  <a:lnTo>
                    <a:pt x="3052531" y="40489"/>
                  </a:lnTo>
                  <a:lnTo>
                    <a:pt x="3006691" y="40525"/>
                  </a:lnTo>
                  <a:lnTo>
                    <a:pt x="2964215" y="40496"/>
                  </a:lnTo>
                  <a:lnTo>
                    <a:pt x="2923006" y="40419"/>
                  </a:lnTo>
                  <a:lnTo>
                    <a:pt x="2880964" y="40308"/>
                  </a:lnTo>
                  <a:lnTo>
                    <a:pt x="2835993" y="40180"/>
                  </a:lnTo>
                  <a:lnTo>
                    <a:pt x="2785993" y="40050"/>
                  </a:lnTo>
                  <a:lnTo>
                    <a:pt x="2728867" y="39932"/>
                  </a:lnTo>
                  <a:lnTo>
                    <a:pt x="2662516" y="39843"/>
                  </a:lnTo>
                  <a:lnTo>
                    <a:pt x="2603529" y="39925"/>
                  </a:lnTo>
                  <a:lnTo>
                    <a:pt x="2547524" y="40240"/>
                  </a:lnTo>
                  <a:lnTo>
                    <a:pt x="2494109" y="40723"/>
                  </a:lnTo>
                  <a:lnTo>
                    <a:pt x="2442895" y="41304"/>
                  </a:lnTo>
                  <a:lnTo>
                    <a:pt x="2393489" y="41918"/>
                  </a:lnTo>
                  <a:lnTo>
                    <a:pt x="2345502" y="42495"/>
                  </a:lnTo>
                  <a:lnTo>
                    <a:pt x="2298542" y="42968"/>
                  </a:lnTo>
                  <a:lnTo>
                    <a:pt x="2252219" y="43270"/>
                  </a:lnTo>
                  <a:lnTo>
                    <a:pt x="2206141" y="43333"/>
                  </a:lnTo>
                  <a:lnTo>
                    <a:pt x="2159918" y="43090"/>
                  </a:lnTo>
                  <a:lnTo>
                    <a:pt x="2113158" y="42472"/>
                  </a:lnTo>
                  <a:lnTo>
                    <a:pt x="2065472" y="41413"/>
                  </a:lnTo>
                  <a:lnTo>
                    <a:pt x="2016467" y="39843"/>
                  </a:lnTo>
                  <a:lnTo>
                    <a:pt x="1964102" y="37813"/>
                  </a:lnTo>
                  <a:lnTo>
                    <a:pt x="1914419" y="35795"/>
                  </a:lnTo>
                  <a:lnTo>
                    <a:pt x="1866711" y="33896"/>
                  </a:lnTo>
                  <a:lnTo>
                    <a:pt x="1820267" y="32223"/>
                  </a:lnTo>
                  <a:lnTo>
                    <a:pt x="1774378" y="30884"/>
                  </a:lnTo>
                  <a:lnTo>
                    <a:pt x="1728336" y="29985"/>
                  </a:lnTo>
                  <a:lnTo>
                    <a:pt x="1681432" y="29634"/>
                  </a:lnTo>
                  <a:lnTo>
                    <a:pt x="1632956" y="29937"/>
                  </a:lnTo>
                  <a:lnTo>
                    <a:pt x="1582199" y="31003"/>
                  </a:lnTo>
                  <a:lnTo>
                    <a:pt x="1528452" y="32938"/>
                  </a:lnTo>
                  <a:lnTo>
                    <a:pt x="1471007" y="35849"/>
                  </a:lnTo>
                  <a:lnTo>
                    <a:pt x="1409153" y="39843"/>
                  </a:lnTo>
                  <a:lnTo>
                    <a:pt x="1341901" y="44203"/>
                  </a:lnTo>
                  <a:lnTo>
                    <a:pt x="1279994" y="47376"/>
                  </a:lnTo>
                  <a:lnTo>
                    <a:pt x="1222688" y="49468"/>
                  </a:lnTo>
                  <a:lnTo>
                    <a:pt x="1169239" y="50584"/>
                  </a:lnTo>
                  <a:lnTo>
                    <a:pt x="1118903" y="50827"/>
                  </a:lnTo>
                  <a:lnTo>
                    <a:pt x="1070935" y="50303"/>
                  </a:lnTo>
                  <a:lnTo>
                    <a:pt x="1024592" y="49117"/>
                  </a:lnTo>
                  <a:lnTo>
                    <a:pt x="979128" y="47373"/>
                  </a:lnTo>
                  <a:lnTo>
                    <a:pt x="933800" y="45176"/>
                  </a:lnTo>
                  <a:lnTo>
                    <a:pt x="887864" y="42632"/>
                  </a:lnTo>
                  <a:lnTo>
                    <a:pt x="840574" y="39843"/>
                  </a:lnTo>
                  <a:lnTo>
                    <a:pt x="807512" y="37863"/>
                  </a:lnTo>
                  <a:lnTo>
                    <a:pt x="770958" y="35700"/>
                  </a:lnTo>
                  <a:lnTo>
                    <a:pt x="731201" y="33440"/>
                  </a:lnTo>
                  <a:lnTo>
                    <a:pt x="688532" y="31169"/>
                  </a:lnTo>
                  <a:lnTo>
                    <a:pt x="643240" y="28974"/>
                  </a:lnTo>
                  <a:lnTo>
                    <a:pt x="595614" y="26940"/>
                  </a:lnTo>
                  <a:lnTo>
                    <a:pt x="545945" y="25154"/>
                  </a:lnTo>
                  <a:lnTo>
                    <a:pt x="494522" y="23701"/>
                  </a:lnTo>
                  <a:lnTo>
                    <a:pt x="441635" y="22668"/>
                  </a:lnTo>
                  <a:lnTo>
                    <a:pt x="387574" y="22141"/>
                  </a:lnTo>
                  <a:lnTo>
                    <a:pt x="332628" y="22206"/>
                  </a:lnTo>
                  <a:lnTo>
                    <a:pt x="277087" y="22949"/>
                  </a:lnTo>
                  <a:lnTo>
                    <a:pt x="221240" y="24455"/>
                  </a:lnTo>
                  <a:lnTo>
                    <a:pt x="165379" y="26812"/>
                  </a:lnTo>
                  <a:lnTo>
                    <a:pt x="109791" y="30105"/>
                  </a:lnTo>
                  <a:lnTo>
                    <a:pt x="54767" y="34420"/>
                  </a:lnTo>
                  <a:lnTo>
                    <a:pt x="596" y="39843"/>
                  </a:lnTo>
                  <a:lnTo>
                    <a:pt x="0" y="30953"/>
                  </a:lnTo>
                  <a:lnTo>
                    <a:pt x="838" y="27651"/>
                  </a:lnTo>
                  <a:lnTo>
                    <a:pt x="596" y="20793"/>
                  </a:lnTo>
                  <a:close/>
                </a:path>
              </a:pathLst>
            </a:custGeom>
            <a:ln w="41275">
              <a:solidFill>
                <a:srgbClr val="E970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00064" y="0"/>
            <a:ext cx="11753850" cy="6858000"/>
            <a:chOff x="400064" y="0"/>
            <a:chExt cx="11753850" cy="68580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0064" y="2619375"/>
              <a:ext cx="4495785" cy="402904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05342" y="4143375"/>
              <a:ext cx="2200257" cy="253365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95900" y="0"/>
              <a:ext cx="6858000" cy="6857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8035" y="80628"/>
            <a:ext cx="5424170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290" dirty="0">
                <a:solidFill>
                  <a:srgbClr val="0070C0"/>
                </a:solidFill>
                <a:latin typeface="Garamond" panose="02020404030301010803" pitchFamily="18" charset="0"/>
              </a:rPr>
              <a:t>Another</a:t>
            </a:r>
            <a:r>
              <a:rPr spc="-305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spc="-245" dirty="0">
                <a:solidFill>
                  <a:srgbClr val="0070C0"/>
                </a:solidFill>
                <a:latin typeface="Garamond" panose="02020404030301010803" pitchFamily="18" charset="0"/>
              </a:rPr>
              <a:t>Dumpster</a:t>
            </a:r>
            <a:r>
              <a:rPr spc="-305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spc="-280" dirty="0">
                <a:solidFill>
                  <a:srgbClr val="0070C0"/>
                </a:solidFill>
                <a:latin typeface="Garamond" panose="02020404030301010803" pitchFamily="18" charset="0"/>
              </a:rPr>
              <a:t>Fire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20712" y="2561067"/>
            <a:ext cx="3521710" cy="92710"/>
            <a:chOff x="620712" y="2561067"/>
            <a:chExt cx="3521710" cy="92710"/>
          </a:xfrm>
        </p:grpSpPr>
        <p:sp>
          <p:nvSpPr>
            <p:cNvPr id="4" name="object 4"/>
            <p:cNvSpPr/>
            <p:nvPr/>
          </p:nvSpPr>
          <p:spPr>
            <a:xfrm>
              <a:off x="642239" y="2585339"/>
              <a:ext cx="3477895" cy="44450"/>
            </a:xfrm>
            <a:custGeom>
              <a:avLst/>
              <a:gdLst/>
              <a:ahLst/>
              <a:cxnLst/>
              <a:rect l="l" t="t" r="r" b="b"/>
              <a:pathLst>
                <a:path w="3477895" h="44450">
                  <a:moveTo>
                    <a:pt x="279676" y="0"/>
                  </a:moveTo>
                  <a:lnTo>
                    <a:pt x="233216" y="85"/>
                  </a:lnTo>
                  <a:lnTo>
                    <a:pt x="187827" y="776"/>
                  </a:lnTo>
                  <a:lnTo>
                    <a:pt x="142694" y="2107"/>
                  </a:lnTo>
                  <a:lnTo>
                    <a:pt x="97005" y="4113"/>
                  </a:lnTo>
                  <a:lnTo>
                    <a:pt x="49944" y="6828"/>
                  </a:lnTo>
                  <a:lnTo>
                    <a:pt x="698" y="10286"/>
                  </a:lnTo>
                  <a:lnTo>
                    <a:pt x="0" y="14096"/>
                  </a:lnTo>
                  <a:lnTo>
                    <a:pt x="889" y="25145"/>
                  </a:lnTo>
                  <a:lnTo>
                    <a:pt x="698" y="29336"/>
                  </a:lnTo>
                  <a:lnTo>
                    <a:pt x="112834" y="31483"/>
                  </a:lnTo>
                  <a:lnTo>
                    <a:pt x="222680" y="32680"/>
                  </a:lnTo>
                  <a:lnTo>
                    <a:pt x="330042" y="33069"/>
                  </a:lnTo>
                  <a:lnTo>
                    <a:pt x="434724" y="32789"/>
                  </a:lnTo>
                  <a:lnTo>
                    <a:pt x="586301" y="31421"/>
                  </a:lnTo>
                  <a:lnTo>
                    <a:pt x="774587" y="28491"/>
                  </a:lnTo>
                  <a:lnTo>
                    <a:pt x="953849" y="24059"/>
                  </a:lnTo>
                  <a:lnTo>
                    <a:pt x="1048490" y="22161"/>
                  </a:lnTo>
                  <a:lnTo>
                    <a:pt x="1097723" y="21529"/>
                  </a:lnTo>
                  <a:lnTo>
                    <a:pt x="1148483" y="21198"/>
                  </a:lnTo>
                  <a:lnTo>
                    <a:pt x="1200959" y="21237"/>
                  </a:lnTo>
                  <a:lnTo>
                    <a:pt x="1255339" y="21712"/>
                  </a:lnTo>
                  <a:lnTo>
                    <a:pt x="1311812" y="22692"/>
                  </a:lnTo>
                  <a:lnTo>
                    <a:pt x="1370567" y="24244"/>
                  </a:lnTo>
                  <a:lnTo>
                    <a:pt x="1431793" y="26436"/>
                  </a:lnTo>
                  <a:lnTo>
                    <a:pt x="1495679" y="29336"/>
                  </a:lnTo>
                  <a:lnTo>
                    <a:pt x="1568684" y="32040"/>
                  </a:lnTo>
                  <a:lnTo>
                    <a:pt x="1637201" y="32900"/>
                  </a:lnTo>
                  <a:lnTo>
                    <a:pt x="1701446" y="32297"/>
                  </a:lnTo>
                  <a:lnTo>
                    <a:pt x="1761633" y="30610"/>
                  </a:lnTo>
                  <a:lnTo>
                    <a:pt x="1817978" y="28220"/>
                  </a:lnTo>
                  <a:lnTo>
                    <a:pt x="1919999" y="22847"/>
                  </a:lnTo>
                  <a:lnTo>
                    <a:pt x="1966106" y="20624"/>
                  </a:lnTo>
                  <a:lnTo>
                    <a:pt x="2009231" y="19217"/>
                  </a:lnTo>
                  <a:lnTo>
                    <a:pt x="2049588" y="19004"/>
                  </a:lnTo>
                  <a:lnTo>
                    <a:pt x="2087393" y="20367"/>
                  </a:lnTo>
                  <a:lnTo>
                    <a:pt x="2122860" y="23684"/>
                  </a:lnTo>
                  <a:lnTo>
                    <a:pt x="2156206" y="29336"/>
                  </a:lnTo>
                  <a:lnTo>
                    <a:pt x="2189615" y="35326"/>
                  </a:lnTo>
                  <a:lnTo>
                    <a:pt x="2225255" y="39592"/>
                  </a:lnTo>
                  <a:lnTo>
                    <a:pt x="2263307" y="42332"/>
                  </a:lnTo>
                  <a:lnTo>
                    <a:pt x="2303954" y="43745"/>
                  </a:lnTo>
                  <a:lnTo>
                    <a:pt x="2347380" y="44028"/>
                  </a:lnTo>
                  <a:lnTo>
                    <a:pt x="2393766" y="43379"/>
                  </a:lnTo>
                  <a:lnTo>
                    <a:pt x="2443297" y="41995"/>
                  </a:lnTo>
                  <a:lnTo>
                    <a:pt x="2676511" y="33068"/>
                  </a:lnTo>
                  <a:lnTo>
                    <a:pt x="2744501" y="30976"/>
                  </a:lnTo>
                  <a:lnTo>
                    <a:pt x="2816733" y="29336"/>
                  </a:lnTo>
                  <a:lnTo>
                    <a:pt x="2888805" y="28223"/>
                  </a:lnTo>
                  <a:lnTo>
                    <a:pt x="2956375" y="27585"/>
                  </a:lnTo>
                  <a:lnTo>
                    <a:pt x="3019703" y="27344"/>
                  </a:lnTo>
                  <a:lnTo>
                    <a:pt x="3134683" y="27734"/>
                  </a:lnTo>
                  <a:lnTo>
                    <a:pt x="3325283" y="29792"/>
                  </a:lnTo>
                  <a:lnTo>
                    <a:pt x="3405098" y="30195"/>
                  </a:lnTo>
                  <a:lnTo>
                    <a:pt x="3442052" y="29963"/>
                  </a:lnTo>
                  <a:lnTo>
                    <a:pt x="3477387" y="29336"/>
                  </a:lnTo>
                  <a:lnTo>
                    <a:pt x="3477387" y="10286"/>
                  </a:lnTo>
                  <a:lnTo>
                    <a:pt x="3406421" y="8483"/>
                  </a:lnTo>
                  <a:lnTo>
                    <a:pt x="3337996" y="7222"/>
                  </a:lnTo>
                  <a:lnTo>
                    <a:pt x="3272092" y="6441"/>
                  </a:lnTo>
                  <a:lnTo>
                    <a:pt x="3208690" y="6079"/>
                  </a:lnTo>
                  <a:lnTo>
                    <a:pt x="3147773" y="6074"/>
                  </a:lnTo>
                  <a:lnTo>
                    <a:pt x="3089322" y="6364"/>
                  </a:lnTo>
                  <a:lnTo>
                    <a:pt x="2979740" y="7579"/>
                  </a:lnTo>
                  <a:lnTo>
                    <a:pt x="2747621" y="11442"/>
                  </a:lnTo>
                  <a:lnTo>
                    <a:pt x="2671116" y="12015"/>
                  </a:lnTo>
                  <a:lnTo>
                    <a:pt x="2636290" y="11846"/>
                  </a:lnTo>
                  <a:lnTo>
                    <a:pt x="2603725" y="11290"/>
                  </a:lnTo>
                  <a:lnTo>
                    <a:pt x="2527719" y="8965"/>
                  </a:lnTo>
                  <a:lnTo>
                    <a:pt x="2478818" y="8655"/>
                  </a:lnTo>
                  <a:lnTo>
                    <a:pt x="2427470" y="9126"/>
                  </a:lnTo>
                  <a:lnTo>
                    <a:pt x="2374443" y="10145"/>
                  </a:lnTo>
                  <a:lnTo>
                    <a:pt x="2213008" y="14184"/>
                  </a:lnTo>
                  <a:lnTo>
                    <a:pt x="2160980" y="15084"/>
                  </a:lnTo>
                  <a:lnTo>
                    <a:pt x="2111128" y="15376"/>
                  </a:lnTo>
                  <a:lnTo>
                    <a:pt x="2064225" y="14829"/>
                  </a:lnTo>
                  <a:lnTo>
                    <a:pt x="2021039" y="13209"/>
                  </a:lnTo>
                  <a:lnTo>
                    <a:pt x="1982343" y="10286"/>
                  </a:lnTo>
                  <a:lnTo>
                    <a:pt x="1945928" y="7087"/>
                  </a:lnTo>
                  <a:lnTo>
                    <a:pt x="1908707" y="4792"/>
                  </a:lnTo>
                  <a:lnTo>
                    <a:pt x="1870221" y="3303"/>
                  </a:lnTo>
                  <a:lnTo>
                    <a:pt x="1830013" y="2525"/>
                  </a:lnTo>
                  <a:lnTo>
                    <a:pt x="1787625" y="2361"/>
                  </a:lnTo>
                  <a:lnTo>
                    <a:pt x="1742598" y="2714"/>
                  </a:lnTo>
                  <a:lnTo>
                    <a:pt x="1694476" y="3488"/>
                  </a:lnTo>
                  <a:lnTo>
                    <a:pt x="1461878" y="8858"/>
                  </a:lnTo>
                  <a:lnTo>
                    <a:pt x="1127792" y="15310"/>
                  </a:lnTo>
                  <a:lnTo>
                    <a:pt x="1032360" y="16570"/>
                  </a:lnTo>
                  <a:lnTo>
                    <a:pt x="937769" y="16980"/>
                  </a:lnTo>
                  <a:lnTo>
                    <a:pt x="889771" y="16778"/>
                  </a:lnTo>
                  <a:lnTo>
                    <a:pt x="840763" y="16257"/>
                  </a:lnTo>
                  <a:lnTo>
                    <a:pt x="790338" y="15383"/>
                  </a:lnTo>
                  <a:lnTo>
                    <a:pt x="738089" y="14120"/>
                  </a:lnTo>
                  <a:lnTo>
                    <a:pt x="683608" y="12433"/>
                  </a:lnTo>
                  <a:lnTo>
                    <a:pt x="556517" y="7459"/>
                  </a:lnTo>
                  <a:lnTo>
                    <a:pt x="433616" y="3036"/>
                  </a:lnTo>
                  <a:lnTo>
                    <a:pt x="379062" y="1509"/>
                  </a:lnTo>
                  <a:lnTo>
                    <a:pt x="328020" y="486"/>
                  </a:lnTo>
                  <a:lnTo>
                    <a:pt x="279676" y="0"/>
                  </a:lnTo>
                  <a:close/>
                </a:path>
              </a:pathLst>
            </a:custGeom>
            <a:solidFill>
              <a:srgbClr val="E970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2937" y="2583292"/>
              <a:ext cx="3477260" cy="48260"/>
            </a:xfrm>
            <a:custGeom>
              <a:avLst/>
              <a:gdLst/>
              <a:ahLst/>
              <a:cxnLst/>
              <a:rect l="l" t="t" r="r" b="b"/>
              <a:pathLst>
                <a:path w="3477260" h="48260">
                  <a:moveTo>
                    <a:pt x="0" y="12333"/>
                  </a:moveTo>
                  <a:lnTo>
                    <a:pt x="48792" y="9908"/>
                  </a:lnTo>
                  <a:lnTo>
                    <a:pt x="98751" y="8980"/>
                  </a:lnTo>
                  <a:lnTo>
                    <a:pt x="149618" y="9267"/>
                  </a:lnTo>
                  <a:lnTo>
                    <a:pt x="201137" y="10489"/>
                  </a:lnTo>
                  <a:lnTo>
                    <a:pt x="253048" y="12364"/>
                  </a:lnTo>
                  <a:lnTo>
                    <a:pt x="305095" y="14612"/>
                  </a:lnTo>
                  <a:lnTo>
                    <a:pt x="357019" y="16952"/>
                  </a:lnTo>
                  <a:lnTo>
                    <a:pt x="408562" y="19104"/>
                  </a:lnTo>
                  <a:lnTo>
                    <a:pt x="459467" y="20786"/>
                  </a:lnTo>
                  <a:lnTo>
                    <a:pt x="509475" y="21719"/>
                  </a:lnTo>
                  <a:lnTo>
                    <a:pt x="558329" y="21620"/>
                  </a:lnTo>
                  <a:lnTo>
                    <a:pt x="605772" y="20210"/>
                  </a:lnTo>
                  <a:lnTo>
                    <a:pt x="651544" y="17208"/>
                  </a:lnTo>
                  <a:lnTo>
                    <a:pt x="695388" y="12333"/>
                  </a:lnTo>
                  <a:lnTo>
                    <a:pt x="742079" y="7309"/>
                  </a:lnTo>
                  <a:lnTo>
                    <a:pt x="789923" y="4725"/>
                  </a:lnTo>
                  <a:lnTo>
                    <a:pt x="838793" y="4144"/>
                  </a:lnTo>
                  <a:lnTo>
                    <a:pt x="888561" y="5128"/>
                  </a:lnTo>
                  <a:lnTo>
                    <a:pt x="939101" y="7241"/>
                  </a:lnTo>
                  <a:lnTo>
                    <a:pt x="990285" y="10046"/>
                  </a:lnTo>
                  <a:lnTo>
                    <a:pt x="1041986" y="13105"/>
                  </a:lnTo>
                  <a:lnTo>
                    <a:pt x="1094076" y="15981"/>
                  </a:lnTo>
                  <a:lnTo>
                    <a:pt x="1146429" y="18239"/>
                  </a:lnTo>
                  <a:lnTo>
                    <a:pt x="1198916" y="19439"/>
                  </a:lnTo>
                  <a:lnTo>
                    <a:pt x="1251411" y="19147"/>
                  </a:lnTo>
                  <a:lnTo>
                    <a:pt x="1303787" y="16923"/>
                  </a:lnTo>
                  <a:lnTo>
                    <a:pt x="1355915" y="12333"/>
                  </a:lnTo>
                  <a:lnTo>
                    <a:pt x="1408114" y="7717"/>
                  </a:lnTo>
                  <a:lnTo>
                    <a:pt x="1460678" y="5477"/>
                  </a:lnTo>
                  <a:lnTo>
                    <a:pt x="1513445" y="5174"/>
                  </a:lnTo>
                  <a:lnTo>
                    <a:pt x="1566250" y="6370"/>
                  </a:lnTo>
                  <a:lnTo>
                    <a:pt x="1618933" y="8628"/>
                  </a:lnTo>
                  <a:lnTo>
                    <a:pt x="1671330" y="11510"/>
                  </a:lnTo>
                  <a:lnTo>
                    <a:pt x="1723278" y="14576"/>
                  </a:lnTo>
                  <a:lnTo>
                    <a:pt x="1774616" y="17389"/>
                  </a:lnTo>
                  <a:lnTo>
                    <a:pt x="1825179" y="19512"/>
                  </a:lnTo>
                  <a:lnTo>
                    <a:pt x="1874806" y="20506"/>
                  </a:lnTo>
                  <a:lnTo>
                    <a:pt x="1923334" y="19932"/>
                  </a:lnTo>
                  <a:lnTo>
                    <a:pt x="1970600" y="17354"/>
                  </a:lnTo>
                  <a:lnTo>
                    <a:pt x="2016442" y="12333"/>
                  </a:lnTo>
                  <a:lnTo>
                    <a:pt x="2055514" y="7489"/>
                  </a:lnTo>
                  <a:lnTo>
                    <a:pt x="2094826" y="3982"/>
                  </a:lnTo>
                  <a:lnTo>
                    <a:pt x="2134716" y="1665"/>
                  </a:lnTo>
                  <a:lnTo>
                    <a:pt x="2175520" y="387"/>
                  </a:lnTo>
                  <a:lnTo>
                    <a:pt x="2217577" y="0"/>
                  </a:lnTo>
                  <a:lnTo>
                    <a:pt x="2261225" y="354"/>
                  </a:lnTo>
                  <a:lnTo>
                    <a:pt x="2306801" y="1301"/>
                  </a:lnTo>
                  <a:lnTo>
                    <a:pt x="2354643" y="2692"/>
                  </a:lnTo>
                  <a:lnTo>
                    <a:pt x="2405089" y="4377"/>
                  </a:lnTo>
                  <a:lnTo>
                    <a:pt x="2458477" y="6208"/>
                  </a:lnTo>
                  <a:lnTo>
                    <a:pt x="2515145" y="8036"/>
                  </a:lnTo>
                  <a:lnTo>
                    <a:pt x="2575429" y="9711"/>
                  </a:lnTo>
                  <a:lnTo>
                    <a:pt x="2639668" y="11085"/>
                  </a:lnTo>
                  <a:lnTo>
                    <a:pt x="2708200" y="12009"/>
                  </a:lnTo>
                  <a:lnTo>
                    <a:pt x="2781363" y="12333"/>
                  </a:lnTo>
                  <a:lnTo>
                    <a:pt x="2858635" y="12055"/>
                  </a:lnTo>
                  <a:lnTo>
                    <a:pt x="2928974" y="11400"/>
                  </a:lnTo>
                  <a:lnTo>
                    <a:pt x="2993052" y="10472"/>
                  </a:lnTo>
                  <a:lnTo>
                    <a:pt x="3051540" y="9378"/>
                  </a:lnTo>
                  <a:lnTo>
                    <a:pt x="3105109" y="8221"/>
                  </a:lnTo>
                  <a:lnTo>
                    <a:pt x="3154431" y="7107"/>
                  </a:lnTo>
                  <a:lnTo>
                    <a:pt x="3200177" y="6141"/>
                  </a:lnTo>
                  <a:lnTo>
                    <a:pt x="3243019" y="5428"/>
                  </a:lnTo>
                  <a:lnTo>
                    <a:pt x="3283629" y="5072"/>
                  </a:lnTo>
                  <a:lnTo>
                    <a:pt x="3322677" y="5179"/>
                  </a:lnTo>
                  <a:lnTo>
                    <a:pt x="3360836" y="5854"/>
                  </a:lnTo>
                  <a:lnTo>
                    <a:pt x="3398776" y="7201"/>
                  </a:lnTo>
                  <a:lnTo>
                    <a:pt x="3437170" y="9325"/>
                  </a:lnTo>
                  <a:lnTo>
                    <a:pt x="3476688" y="12333"/>
                  </a:lnTo>
                  <a:lnTo>
                    <a:pt x="3476180" y="20080"/>
                  </a:lnTo>
                  <a:lnTo>
                    <a:pt x="3476180" y="22493"/>
                  </a:lnTo>
                  <a:lnTo>
                    <a:pt x="3476688" y="31383"/>
                  </a:lnTo>
                  <a:lnTo>
                    <a:pt x="3424365" y="33238"/>
                  </a:lnTo>
                  <a:lnTo>
                    <a:pt x="3370951" y="33849"/>
                  </a:lnTo>
                  <a:lnTo>
                    <a:pt x="3316821" y="33454"/>
                  </a:lnTo>
                  <a:lnTo>
                    <a:pt x="3262351" y="32293"/>
                  </a:lnTo>
                  <a:lnTo>
                    <a:pt x="3207914" y="30608"/>
                  </a:lnTo>
                  <a:lnTo>
                    <a:pt x="3153885" y="28637"/>
                  </a:lnTo>
                  <a:lnTo>
                    <a:pt x="3100641" y="26620"/>
                  </a:lnTo>
                  <a:lnTo>
                    <a:pt x="3048555" y="24798"/>
                  </a:lnTo>
                  <a:lnTo>
                    <a:pt x="2998003" y="23410"/>
                  </a:lnTo>
                  <a:lnTo>
                    <a:pt x="2949358" y="22696"/>
                  </a:lnTo>
                  <a:lnTo>
                    <a:pt x="2902998" y="22897"/>
                  </a:lnTo>
                  <a:lnTo>
                    <a:pt x="2859295" y="24251"/>
                  </a:lnTo>
                  <a:lnTo>
                    <a:pt x="2818625" y="27000"/>
                  </a:lnTo>
                  <a:lnTo>
                    <a:pt x="2781363" y="31383"/>
                  </a:lnTo>
                  <a:lnTo>
                    <a:pt x="2737850" y="36619"/>
                  </a:lnTo>
                  <a:lnTo>
                    <a:pt x="2690591" y="40211"/>
                  </a:lnTo>
                  <a:lnTo>
                    <a:pt x="2640397" y="42366"/>
                  </a:lnTo>
                  <a:lnTo>
                    <a:pt x="2588078" y="43292"/>
                  </a:lnTo>
                  <a:lnTo>
                    <a:pt x="2534446" y="43197"/>
                  </a:lnTo>
                  <a:lnTo>
                    <a:pt x="2480310" y="42289"/>
                  </a:lnTo>
                  <a:lnTo>
                    <a:pt x="2426480" y="40774"/>
                  </a:lnTo>
                  <a:lnTo>
                    <a:pt x="2373768" y="38861"/>
                  </a:lnTo>
                  <a:lnTo>
                    <a:pt x="2322984" y="36758"/>
                  </a:lnTo>
                  <a:lnTo>
                    <a:pt x="2274939" y="34672"/>
                  </a:lnTo>
                  <a:lnTo>
                    <a:pt x="2230442" y="32811"/>
                  </a:lnTo>
                  <a:lnTo>
                    <a:pt x="2190305" y="31383"/>
                  </a:lnTo>
                  <a:lnTo>
                    <a:pt x="2154269" y="30061"/>
                  </a:lnTo>
                  <a:lnTo>
                    <a:pt x="2115743" y="28372"/>
                  </a:lnTo>
                  <a:lnTo>
                    <a:pt x="2074734" y="26477"/>
                  </a:lnTo>
                  <a:lnTo>
                    <a:pt x="2031250" y="24534"/>
                  </a:lnTo>
                  <a:lnTo>
                    <a:pt x="1985299" y="22705"/>
                  </a:lnTo>
                  <a:lnTo>
                    <a:pt x="1936888" y="21149"/>
                  </a:lnTo>
                  <a:lnTo>
                    <a:pt x="1886025" y="20028"/>
                  </a:lnTo>
                  <a:lnTo>
                    <a:pt x="1832717" y="19500"/>
                  </a:lnTo>
                  <a:lnTo>
                    <a:pt x="1776972" y="19727"/>
                  </a:lnTo>
                  <a:lnTo>
                    <a:pt x="1718799" y="20868"/>
                  </a:lnTo>
                  <a:lnTo>
                    <a:pt x="1658203" y="23085"/>
                  </a:lnTo>
                  <a:lnTo>
                    <a:pt x="1595194" y="26536"/>
                  </a:lnTo>
                  <a:lnTo>
                    <a:pt x="1529778" y="31383"/>
                  </a:lnTo>
                  <a:lnTo>
                    <a:pt x="1464714" y="36450"/>
                  </a:lnTo>
                  <a:lnTo>
                    <a:pt x="1402692" y="40539"/>
                  </a:lnTo>
                  <a:lnTo>
                    <a:pt x="1343529" y="43687"/>
                  </a:lnTo>
                  <a:lnTo>
                    <a:pt x="1287044" y="45929"/>
                  </a:lnTo>
                  <a:lnTo>
                    <a:pt x="1233054" y="47302"/>
                  </a:lnTo>
                  <a:lnTo>
                    <a:pt x="1181378" y="47843"/>
                  </a:lnTo>
                  <a:lnTo>
                    <a:pt x="1131833" y="47589"/>
                  </a:lnTo>
                  <a:lnTo>
                    <a:pt x="1084237" y="46574"/>
                  </a:lnTo>
                  <a:lnTo>
                    <a:pt x="1038409" y="44836"/>
                  </a:lnTo>
                  <a:lnTo>
                    <a:pt x="994165" y="42412"/>
                  </a:lnTo>
                  <a:lnTo>
                    <a:pt x="951325" y="39337"/>
                  </a:lnTo>
                  <a:lnTo>
                    <a:pt x="909705" y="35649"/>
                  </a:lnTo>
                  <a:lnTo>
                    <a:pt x="869124" y="31383"/>
                  </a:lnTo>
                  <a:lnTo>
                    <a:pt x="835557" y="28556"/>
                  </a:lnTo>
                  <a:lnTo>
                    <a:pt x="796642" y="26953"/>
                  </a:lnTo>
                  <a:lnTo>
                    <a:pt x="753008" y="26399"/>
                  </a:lnTo>
                  <a:lnTo>
                    <a:pt x="705287" y="26721"/>
                  </a:lnTo>
                  <a:lnTo>
                    <a:pt x="654109" y="27744"/>
                  </a:lnTo>
                  <a:lnTo>
                    <a:pt x="600105" y="29294"/>
                  </a:lnTo>
                  <a:lnTo>
                    <a:pt x="543907" y="31198"/>
                  </a:lnTo>
                  <a:lnTo>
                    <a:pt x="486145" y="33281"/>
                  </a:lnTo>
                  <a:lnTo>
                    <a:pt x="427449" y="35369"/>
                  </a:lnTo>
                  <a:lnTo>
                    <a:pt x="368452" y="37289"/>
                  </a:lnTo>
                  <a:lnTo>
                    <a:pt x="309783" y="38866"/>
                  </a:lnTo>
                  <a:lnTo>
                    <a:pt x="252073" y="39925"/>
                  </a:lnTo>
                  <a:lnTo>
                    <a:pt x="195954" y="40295"/>
                  </a:lnTo>
                  <a:lnTo>
                    <a:pt x="142057" y="39799"/>
                  </a:lnTo>
                  <a:lnTo>
                    <a:pt x="91011" y="38264"/>
                  </a:lnTo>
                  <a:lnTo>
                    <a:pt x="43448" y="35517"/>
                  </a:lnTo>
                  <a:lnTo>
                    <a:pt x="0" y="31383"/>
                  </a:lnTo>
                  <a:lnTo>
                    <a:pt x="63" y="24398"/>
                  </a:lnTo>
                  <a:lnTo>
                    <a:pt x="63" y="16143"/>
                  </a:lnTo>
                  <a:lnTo>
                    <a:pt x="0" y="12333"/>
                  </a:lnTo>
                  <a:close/>
                </a:path>
              </a:pathLst>
            </a:custGeom>
            <a:ln w="44450">
              <a:solidFill>
                <a:srgbClr val="E970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30987" y="862294"/>
            <a:ext cx="6334125" cy="5773504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368300" marR="325120" indent="-229235">
              <a:lnSpc>
                <a:spcPts val="1730"/>
              </a:lnSpc>
              <a:spcBef>
                <a:spcPts val="290"/>
              </a:spcBef>
              <a:buChar char="•"/>
              <a:tabLst>
                <a:tab pos="368300" algn="l"/>
              </a:tabLst>
            </a:pP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Group</a:t>
            </a:r>
            <a:r>
              <a:rPr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working</a:t>
            </a:r>
            <a:r>
              <a:rPr spc="-10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under</a:t>
            </a:r>
            <a:r>
              <a:rPr spc="-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contract</a:t>
            </a:r>
            <a:r>
              <a:rPr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signed</a:t>
            </a:r>
            <a:r>
              <a:rPr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9/21. </a:t>
            </a:r>
            <a:r>
              <a:rPr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Requested</a:t>
            </a:r>
            <a:r>
              <a:rPr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$2.0M</a:t>
            </a:r>
            <a:r>
              <a:rPr spc="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but </a:t>
            </a:r>
            <a:r>
              <a:rPr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signed</a:t>
            </a:r>
            <a:r>
              <a:rPr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for </a:t>
            </a:r>
            <a:r>
              <a:rPr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$980,000</a:t>
            </a:r>
            <a:endParaRPr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368300" marR="239395" indent="-229235">
              <a:lnSpc>
                <a:spcPts val="1730"/>
              </a:lnSpc>
              <a:spcBef>
                <a:spcPts val="1050"/>
              </a:spcBef>
              <a:buChar char="•"/>
              <a:tabLst>
                <a:tab pos="368300" algn="l"/>
                <a:tab pos="409575" algn="l"/>
              </a:tabLst>
            </a:pP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	1</a:t>
            </a:r>
            <a:r>
              <a:rPr baseline="23809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st</a:t>
            </a:r>
            <a:r>
              <a:rPr spc="150" baseline="23809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amendment</a:t>
            </a:r>
            <a:r>
              <a:rPr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inked</a:t>
            </a:r>
            <a:r>
              <a:rPr spc="3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8/22,</a:t>
            </a:r>
            <a:r>
              <a:rPr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but</a:t>
            </a:r>
            <a:r>
              <a:rPr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group</a:t>
            </a:r>
            <a:r>
              <a:rPr spc="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continued</a:t>
            </a:r>
            <a:r>
              <a:rPr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lose</a:t>
            </a:r>
            <a:r>
              <a:rPr spc="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providers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due</a:t>
            </a:r>
            <a:r>
              <a:rPr spc="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pc="-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inferior</a:t>
            </a:r>
            <a:r>
              <a:rPr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compensation</a:t>
            </a:r>
            <a:r>
              <a:rPr spc="-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within</a:t>
            </a:r>
            <a:r>
              <a:rPr spc="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pc="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local</a:t>
            </a:r>
            <a:r>
              <a:rPr spc="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market</a:t>
            </a:r>
            <a:endParaRPr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368300" indent="-228600">
              <a:lnSpc>
                <a:spcPct val="100000"/>
              </a:lnSpc>
              <a:spcBef>
                <a:spcPts val="805"/>
              </a:spcBef>
              <a:buChar char="•"/>
              <a:tabLst>
                <a:tab pos="368300" algn="l"/>
              </a:tabLst>
            </a:pP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Group</a:t>
            </a:r>
            <a:r>
              <a:rPr spc="-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hired</a:t>
            </a:r>
            <a:r>
              <a:rPr spc="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EHC</a:t>
            </a:r>
            <a:r>
              <a:rPr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11/22</a:t>
            </a:r>
            <a:r>
              <a:rPr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begin</a:t>
            </a:r>
            <a:r>
              <a:rPr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subsidy</a:t>
            </a:r>
            <a:r>
              <a:rPr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discussion</a:t>
            </a:r>
            <a:r>
              <a:rPr spc="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with</a:t>
            </a:r>
            <a:r>
              <a:rPr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</a:t>
            </a:r>
            <a:endParaRPr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368300" marR="104139" indent="-229235">
              <a:lnSpc>
                <a:spcPct val="94900"/>
              </a:lnSpc>
              <a:spcBef>
                <a:spcPts val="940"/>
              </a:spcBef>
              <a:buChar char="•"/>
              <a:tabLst>
                <a:tab pos="368300" algn="l"/>
              </a:tabLst>
            </a:pP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1/23</a:t>
            </a:r>
            <a:r>
              <a:rPr spc="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Group/EHC</a:t>
            </a:r>
            <a:r>
              <a:rPr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made</a:t>
            </a:r>
            <a:r>
              <a:rPr spc="1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presentation</a:t>
            </a:r>
            <a:r>
              <a:rPr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</a:t>
            </a:r>
            <a:r>
              <a:rPr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leadership.</a:t>
            </a:r>
            <a:r>
              <a:rPr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Initial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staffing</a:t>
            </a:r>
            <a:r>
              <a:rPr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grid</a:t>
            </a:r>
            <a:r>
              <a:rPr spc="-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18 </a:t>
            </a:r>
            <a:r>
              <a:rPr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CRNA</a:t>
            </a:r>
            <a:r>
              <a:rPr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pc="-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37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Anesthesiologists</a:t>
            </a:r>
            <a:r>
              <a:rPr spc="-1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cover</a:t>
            </a:r>
            <a:r>
              <a:rPr spc="-10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39</a:t>
            </a:r>
            <a:r>
              <a:rPr spc="-1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sites</a:t>
            </a:r>
            <a:r>
              <a:rPr spc="-1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per </a:t>
            </a:r>
            <a:r>
              <a:rPr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day.</a:t>
            </a:r>
            <a:endParaRPr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368300" marR="163195" indent="-229235">
              <a:lnSpc>
                <a:spcPts val="1730"/>
              </a:lnSpc>
              <a:spcBef>
                <a:spcPts val="1005"/>
              </a:spcBef>
              <a:buChar char="•"/>
              <a:tabLst>
                <a:tab pos="368300" algn="l"/>
              </a:tabLst>
            </a:pPr>
            <a:r>
              <a:rPr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Subsidy</a:t>
            </a:r>
            <a:r>
              <a:rPr spc="-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ask</a:t>
            </a:r>
            <a:r>
              <a:rPr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$14.0M</a:t>
            </a:r>
            <a:r>
              <a:rPr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due</a:t>
            </a:r>
            <a:r>
              <a:rPr spc="-1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pc="-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Medicare</a:t>
            </a:r>
            <a:r>
              <a:rPr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increase</a:t>
            </a:r>
            <a:r>
              <a:rPr spc="-1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27%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-</a:t>
            </a:r>
            <a:r>
              <a:rPr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35%</a:t>
            </a:r>
            <a:r>
              <a:rPr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in</a:t>
            </a:r>
            <a:r>
              <a:rPr spc="-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pc="-1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last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ten</a:t>
            </a:r>
            <a:r>
              <a:rPr spc="-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years</a:t>
            </a:r>
            <a:r>
              <a:rPr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pc="-1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Blue</a:t>
            </a:r>
            <a:r>
              <a:rPr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Shield</a:t>
            </a:r>
            <a:r>
              <a:rPr spc="-10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decrease</a:t>
            </a:r>
            <a:r>
              <a:rPr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28%</a:t>
            </a:r>
            <a:r>
              <a:rPr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pc="-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22</a:t>
            </a:r>
            <a:r>
              <a:rPr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%</a:t>
            </a:r>
            <a:r>
              <a:rPr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over</a:t>
            </a:r>
            <a:r>
              <a:rPr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same</a:t>
            </a:r>
            <a:r>
              <a:rPr spc="-114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period.</a:t>
            </a:r>
            <a:endParaRPr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368300" indent="-228600">
              <a:lnSpc>
                <a:spcPct val="100000"/>
              </a:lnSpc>
              <a:spcBef>
                <a:spcPts val="810"/>
              </a:spcBef>
              <a:buChar char="•"/>
              <a:tabLst>
                <a:tab pos="368300" algn="l"/>
              </a:tabLst>
            </a:pPr>
            <a:r>
              <a:rPr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Total</a:t>
            </a:r>
            <a:r>
              <a:rPr spc="-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1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ASA</a:t>
            </a:r>
            <a:r>
              <a:rPr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units</a:t>
            </a:r>
            <a:r>
              <a:rPr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up</a:t>
            </a:r>
            <a:r>
              <a:rPr spc="-10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11%</a:t>
            </a:r>
            <a:r>
              <a:rPr spc="2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revenue</a:t>
            </a:r>
            <a:r>
              <a:rPr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down</a:t>
            </a:r>
            <a:r>
              <a:rPr spc="-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9%</a:t>
            </a:r>
            <a:r>
              <a:rPr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during</a:t>
            </a:r>
            <a:r>
              <a:rPr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pc="-1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decade</a:t>
            </a:r>
            <a:endParaRPr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368300" marR="384175" indent="-229235">
              <a:lnSpc>
                <a:spcPts val="1730"/>
              </a:lnSpc>
              <a:spcBef>
                <a:spcPts val="1080"/>
              </a:spcBef>
              <a:buChar char="•"/>
              <a:tabLst>
                <a:tab pos="368300" algn="l"/>
              </a:tabLst>
            </a:pP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5/22-5/23</a:t>
            </a:r>
            <a:r>
              <a:rPr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Group</a:t>
            </a:r>
            <a:r>
              <a:rPr spc="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lost</a:t>
            </a:r>
            <a:r>
              <a:rPr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14</a:t>
            </a:r>
            <a:r>
              <a:rPr spc="-114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anesthesiologists</a:t>
            </a:r>
            <a:r>
              <a:rPr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pc="-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3</a:t>
            </a:r>
            <a:r>
              <a:rPr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CRNAs</a:t>
            </a:r>
            <a:r>
              <a:rPr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other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local market</a:t>
            </a:r>
            <a:r>
              <a:rPr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positions</a:t>
            </a:r>
            <a:endParaRPr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368300" marR="250190" indent="-229235">
              <a:lnSpc>
                <a:spcPts val="1730"/>
              </a:lnSpc>
              <a:spcBef>
                <a:spcPts val="975"/>
              </a:spcBef>
              <a:buChar char="•"/>
              <a:tabLst>
                <a:tab pos="368300" algn="l"/>
              </a:tabLst>
            </a:pPr>
            <a:r>
              <a:rPr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No</a:t>
            </a:r>
            <a:r>
              <a:rPr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response</a:t>
            </a:r>
            <a:r>
              <a:rPr spc="-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from hospital</a:t>
            </a:r>
            <a:r>
              <a:rPr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leadership</a:t>
            </a:r>
            <a:r>
              <a:rPr spc="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or</a:t>
            </a:r>
            <a:r>
              <a:rPr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CMO</a:t>
            </a:r>
            <a:r>
              <a:rPr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until</a:t>
            </a:r>
            <a:r>
              <a:rPr spc="3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2/22/23</a:t>
            </a:r>
            <a:r>
              <a:rPr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when </a:t>
            </a:r>
            <a:r>
              <a:rPr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CEO/CMO</a:t>
            </a:r>
            <a:r>
              <a:rPr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had</a:t>
            </a:r>
            <a:r>
              <a:rPr spc="-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</a:t>
            </a:r>
            <a:r>
              <a:rPr spc="-10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1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“</a:t>
            </a:r>
            <a:r>
              <a:rPr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town</a:t>
            </a:r>
            <a:r>
              <a:rPr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hall”</a:t>
            </a:r>
            <a:r>
              <a:rPr spc="-1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discuss</a:t>
            </a:r>
            <a:r>
              <a:rPr spc="-1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anesthesia</a:t>
            </a:r>
            <a:r>
              <a:rPr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issues</a:t>
            </a:r>
            <a:r>
              <a:rPr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with </a:t>
            </a:r>
            <a:r>
              <a:rPr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group</a:t>
            </a:r>
            <a:r>
              <a:rPr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propose</a:t>
            </a:r>
            <a:r>
              <a:rPr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</a:t>
            </a:r>
            <a:r>
              <a:rPr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employment</a:t>
            </a:r>
            <a:endParaRPr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368300" marR="650875" indent="-229235">
              <a:lnSpc>
                <a:spcPts val="1730"/>
              </a:lnSpc>
              <a:spcBef>
                <a:spcPts val="1040"/>
              </a:spcBef>
              <a:buChar char="•"/>
              <a:tabLst>
                <a:tab pos="368300" algn="l"/>
                <a:tab pos="409575" algn="l"/>
              </a:tabLst>
            </a:pP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	Group</a:t>
            </a:r>
            <a:r>
              <a:rPr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issued</a:t>
            </a:r>
            <a:r>
              <a:rPr spc="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120-</a:t>
            </a:r>
            <a:r>
              <a:rPr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day</a:t>
            </a:r>
            <a:r>
              <a:rPr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termination</a:t>
            </a:r>
            <a:r>
              <a:rPr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letter</a:t>
            </a:r>
            <a:r>
              <a:rPr spc="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on</a:t>
            </a:r>
            <a:r>
              <a:rPr spc="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2/24/23</a:t>
            </a:r>
            <a:r>
              <a:rPr spc="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effective 6/25/23</a:t>
            </a:r>
            <a:endParaRPr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368300" indent="-228600">
              <a:lnSpc>
                <a:spcPts val="1795"/>
              </a:lnSpc>
              <a:spcBef>
                <a:spcPts val="810"/>
              </a:spcBef>
              <a:buChar char="•"/>
              <a:tabLst>
                <a:tab pos="368300" algn="l"/>
              </a:tabLst>
            </a:pP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</a:t>
            </a:r>
            <a:r>
              <a:rPr spc="-114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cancelled</a:t>
            </a:r>
            <a:r>
              <a:rPr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F/U</a:t>
            </a:r>
            <a:r>
              <a:rPr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meeting</a:t>
            </a:r>
            <a:r>
              <a:rPr spc="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with</a:t>
            </a:r>
            <a:r>
              <a:rPr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group</a:t>
            </a:r>
            <a:r>
              <a:rPr spc="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decided</a:t>
            </a:r>
            <a:r>
              <a:rPr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hire</a:t>
            </a:r>
            <a:r>
              <a:rPr spc="-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their</a:t>
            </a:r>
            <a:r>
              <a:rPr lang="en-US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own</a:t>
            </a:r>
            <a:r>
              <a:rPr spc="-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consultant</a:t>
            </a:r>
            <a:endParaRPr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5112" y="1"/>
            <a:ext cx="5676888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24125" y="0"/>
              <a:ext cx="9667875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391400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25674" y="174845"/>
            <a:ext cx="2940050" cy="6324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950" spc="-200" dirty="0">
                <a:solidFill>
                  <a:srgbClr val="0070C0"/>
                </a:solidFill>
                <a:latin typeface="Garamond" panose="02020404030301010803" pitchFamily="18" charset="0"/>
              </a:rPr>
              <a:t>“Firefighting”</a:t>
            </a:r>
            <a:endParaRPr sz="3950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0667" y="982150"/>
            <a:ext cx="6850063" cy="527785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332105">
              <a:lnSpc>
                <a:spcPts val="1500"/>
              </a:lnSpc>
              <a:spcBef>
                <a:spcPts val="325"/>
              </a:spcBef>
            </a:pP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3/23</a:t>
            </a:r>
            <a:r>
              <a:rPr sz="20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Letter</a:t>
            </a:r>
            <a:r>
              <a:rPr sz="2000"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z="2000" spc="-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</a:t>
            </a:r>
            <a:r>
              <a:rPr sz="2000" spc="-1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leadership requesting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immediate</a:t>
            </a:r>
            <a:r>
              <a:rPr sz="20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5M</a:t>
            </a:r>
            <a:r>
              <a:rPr sz="2000" spc="-1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retention</a:t>
            </a:r>
            <a:r>
              <a:rPr sz="2000" spc="-1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bonus</a:t>
            </a:r>
            <a:r>
              <a:rPr sz="2000" spc="1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bonus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12700" marR="5080">
              <a:lnSpc>
                <a:spcPts val="1500"/>
              </a:lnSpc>
              <a:spcBef>
                <a:spcPts val="1055"/>
              </a:spcBef>
            </a:pP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3/23-</a:t>
            </a:r>
            <a:r>
              <a:rPr sz="2000" spc="-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Response</a:t>
            </a:r>
            <a:r>
              <a:rPr sz="2000"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by</a:t>
            </a:r>
            <a:r>
              <a:rPr sz="20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</a:t>
            </a:r>
            <a:r>
              <a:rPr sz="2000"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leadership</a:t>
            </a:r>
            <a:r>
              <a:rPr sz="2000" spc="-1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refusing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retention</a:t>
            </a:r>
            <a:r>
              <a:rPr sz="2000" spc="-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bonus</a:t>
            </a:r>
            <a:r>
              <a:rPr sz="2000"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z="2000" spc="-114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reinforcing</a:t>
            </a:r>
            <a:r>
              <a:rPr sz="2000"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desire</a:t>
            </a:r>
            <a:r>
              <a:rPr sz="20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z="2000" spc="-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employ group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12700" marR="51435">
              <a:lnSpc>
                <a:spcPts val="1500"/>
              </a:lnSpc>
              <a:spcBef>
                <a:spcPts val="1060"/>
              </a:spcBef>
            </a:pP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4/18/23</a:t>
            </a:r>
            <a:r>
              <a:rPr sz="2000" spc="-114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–</a:t>
            </a:r>
            <a:r>
              <a:rPr sz="2000" spc="-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</a:t>
            </a:r>
            <a:r>
              <a:rPr sz="2000"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consultant</a:t>
            </a:r>
            <a:r>
              <a:rPr sz="2000" spc="2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proposed</a:t>
            </a:r>
            <a:r>
              <a:rPr sz="2000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10.2M annual</a:t>
            </a:r>
            <a:r>
              <a:rPr sz="2000" spc="-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subsidy</a:t>
            </a:r>
            <a:r>
              <a:rPr sz="2000" spc="-1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PLUS</a:t>
            </a:r>
            <a:r>
              <a:rPr sz="2000"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retention</a:t>
            </a:r>
            <a:r>
              <a:rPr sz="20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bonus</a:t>
            </a:r>
            <a:r>
              <a:rPr sz="2000" spc="-1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z="20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100%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locum</a:t>
            </a:r>
            <a:r>
              <a:rPr sz="2000" spc="-1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coverage</a:t>
            </a:r>
            <a:r>
              <a:rPr sz="20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for</a:t>
            </a:r>
            <a:r>
              <a:rPr sz="20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6</a:t>
            </a:r>
            <a:r>
              <a:rPr sz="20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months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12700" marR="139065">
              <a:lnSpc>
                <a:spcPct val="91700"/>
              </a:lnSpc>
              <a:spcBef>
                <a:spcPts val="919"/>
              </a:spcBef>
            </a:pP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4/20/23-</a:t>
            </a:r>
            <a:r>
              <a:rPr sz="2000" spc="-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</a:t>
            </a:r>
            <a:r>
              <a:rPr sz="20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administration</a:t>
            </a:r>
            <a:r>
              <a:rPr sz="2000" spc="2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sent</a:t>
            </a:r>
            <a:r>
              <a:rPr sz="2000"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letter</a:t>
            </a:r>
            <a:r>
              <a:rPr sz="2000" spc="1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medical</a:t>
            </a:r>
            <a:r>
              <a:rPr sz="2000" spc="-1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staff</a:t>
            </a:r>
            <a:r>
              <a:rPr sz="2000" spc="-10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stating</a:t>
            </a:r>
            <a:r>
              <a:rPr sz="20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they</a:t>
            </a:r>
            <a:r>
              <a:rPr sz="2000" spc="-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had </a:t>
            </a:r>
            <a:r>
              <a:rPr sz="20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reached</a:t>
            </a:r>
            <a:r>
              <a:rPr sz="2000" spc="-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 agreement</a:t>
            </a:r>
            <a:r>
              <a:rPr sz="20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with</a:t>
            </a:r>
            <a:r>
              <a:rPr sz="2000" spc="-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2000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exclusive</a:t>
            </a:r>
            <a:r>
              <a:rPr sz="2000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provider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12700" marR="168275">
              <a:lnSpc>
                <a:spcPts val="1500"/>
              </a:lnSpc>
              <a:spcBef>
                <a:spcPts val="994"/>
              </a:spcBef>
            </a:pP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4/28/23-</a:t>
            </a:r>
            <a:r>
              <a:rPr sz="20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Group</a:t>
            </a:r>
            <a:r>
              <a:rPr sz="2000" spc="-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z="2000" spc="-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</a:t>
            </a:r>
            <a:r>
              <a:rPr sz="2000" spc="-114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leadership</a:t>
            </a:r>
            <a:r>
              <a:rPr sz="2000" spc="-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met</a:t>
            </a:r>
            <a:r>
              <a:rPr sz="20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clear</a:t>
            </a:r>
            <a:r>
              <a:rPr sz="2000" spc="-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up</a:t>
            </a:r>
            <a:r>
              <a:rPr sz="2000" spc="-1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inconsistencies</a:t>
            </a:r>
            <a:r>
              <a:rPr sz="20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in</a:t>
            </a:r>
            <a:r>
              <a:rPr sz="2000" spc="-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term</a:t>
            </a:r>
            <a:r>
              <a:rPr sz="2000"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sheet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12700" marR="20320">
              <a:lnSpc>
                <a:spcPct val="89400"/>
              </a:lnSpc>
              <a:spcBef>
                <a:spcPts val="1040"/>
              </a:spcBef>
            </a:pP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5/26/23-</a:t>
            </a:r>
            <a:r>
              <a:rPr sz="2000" spc="-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Anesthesia</a:t>
            </a:r>
            <a:r>
              <a:rPr sz="2000"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group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turned</a:t>
            </a:r>
            <a:r>
              <a:rPr sz="20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down</a:t>
            </a:r>
            <a:r>
              <a:rPr sz="2000" spc="-1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 offer</a:t>
            </a:r>
            <a:r>
              <a:rPr sz="2000" spc="-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z="2000" spc="-10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transitioned</a:t>
            </a:r>
            <a:r>
              <a:rPr sz="20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z="2000" spc="-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staffing</a:t>
            </a:r>
            <a:r>
              <a:rPr sz="2000"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agreement</a:t>
            </a:r>
            <a:r>
              <a:rPr sz="2000"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for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remainder</a:t>
            </a:r>
            <a:r>
              <a:rPr sz="2000" spc="-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of</a:t>
            </a:r>
            <a:r>
              <a:rPr sz="20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term</a:t>
            </a:r>
            <a:r>
              <a:rPr sz="2000" spc="-1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6/25/23</a:t>
            </a:r>
            <a:r>
              <a:rPr sz="20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z="2000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thereafter</a:t>
            </a:r>
            <a:r>
              <a:rPr sz="2000" spc="-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if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</a:t>
            </a:r>
            <a:r>
              <a:rPr sz="2000" spc="-114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would</a:t>
            </a:r>
            <a:r>
              <a:rPr sz="2000" spc="1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prefer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12700" marR="48260">
              <a:lnSpc>
                <a:spcPct val="89400"/>
              </a:lnSpc>
              <a:spcBef>
                <a:spcPts val="1050"/>
              </a:spcBef>
            </a:pP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5/31/23-</a:t>
            </a:r>
            <a:r>
              <a:rPr sz="20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Letter</a:t>
            </a:r>
            <a:r>
              <a:rPr sz="20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from</a:t>
            </a:r>
            <a:r>
              <a:rPr sz="2000"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</a:t>
            </a:r>
            <a:r>
              <a:rPr sz="2000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council</a:t>
            </a:r>
            <a:r>
              <a:rPr sz="20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accusing </a:t>
            </a:r>
            <a:r>
              <a:rPr sz="20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group</a:t>
            </a:r>
            <a:r>
              <a:rPr sz="20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of</a:t>
            </a:r>
            <a:r>
              <a:rPr sz="2000"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“bad</a:t>
            </a:r>
            <a:r>
              <a:rPr sz="2000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faith”</a:t>
            </a:r>
            <a:r>
              <a:rPr sz="2000" spc="-1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negotiations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z="20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immediate </a:t>
            </a:r>
            <a:r>
              <a:rPr sz="20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waiver</a:t>
            </a:r>
            <a:r>
              <a:rPr sz="20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of</a:t>
            </a:r>
            <a:r>
              <a:rPr sz="2000" spc="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non-</a:t>
            </a:r>
            <a:r>
              <a:rPr sz="20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solicitation/</a:t>
            </a:r>
            <a:r>
              <a:rPr sz="20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non</a:t>
            </a:r>
            <a:r>
              <a:rPr sz="2000" spc="-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–competes.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12700" marR="311150">
              <a:lnSpc>
                <a:spcPct val="89400"/>
              </a:lnSpc>
              <a:spcBef>
                <a:spcPts val="1055"/>
              </a:spcBef>
            </a:pP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6/21/23-</a:t>
            </a:r>
            <a:r>
              <a:rPr sz="2000" spc="-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Staffing</a:t>
            </a:r>
            <a:r>
              <a:rPr sz="2000" spc="-1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agreement</a:t>
            </a:r>
            <a:r>
              <a:rPr sz="2000"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signed</a:t>
            </a:r>
            <a:r>
              <a:rPr sz="2000" spc="-10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by</a:t>
            </a:r>
            <a:r>
              <a:rPr sz="20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both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parties</a:t>
            </a:r>
            <a:r>
              <a:rPr sz="20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with</a:t>
            </a:r>
            <a:r>
              <a:rPr sz="20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specific</a:t>
            </a:r>
            <a:r>
              <a:rPr sz="20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rates</a:t>
            </a:r>
            <a:r>
              <a:rPr sz="20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for</a:t>
            </a:r>
            <a:r>
              <a:rPr sz="2000"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shifts,</a:t>
            </a:r>
            <a:r>
              <a:rPr sz="2000"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call,</a:t>
            </a:r>
            <a:r>
              <a:rPr sz="2000"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OB, </a:t>
            </a:r>
            <a:r>
              <a:rPr sz="20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Cardiac,</a:t>
            </a:r>
            <a:r>
              <a:rPr sz="2000" spc="-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Pediatrics,</a:t>
            </a:r>
            <a:r>
              <a:rPr sz="2000" spc="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Trauma</a:t>
            </a:r>
            <a:r>
              <a:rPr sz="20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coverage.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7"/>
              <a:ext cx="9667874" cy="685787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24450" y="0"/>
              <a:ext cx="7067550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728411" y="149128"/>
            <a:ext cx="3859628" cy="63222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0" spc="-150" dirty="0">
                <a:solidFill>
                  <a:srgbClr val="0070C0"/>
                </a:solidFill>
                <a:latin typeface="Garamond" panose="02020404030301010803" pitchFamily="18" charset="0"/>
              </a:rPr>
              <a:t>Lessons</a:t>
            </a:r>
            <a:r>
              <a:rPr sz="4000" spc="-55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sz="4000" spc="-90" dirty="0">
                <a:solidFill>
                  <a:srgbClr val="0070C0"/>
                </a:solidFill>
                <a:latin typeface="Garamond" panose="02020404030301010803" pitchFamily="18" charset="0"/>
              </a:rPr>
              <a:t>Learned</a:t>
            </a:r>
            <a:endParaRPr sz="4000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33544" y="853520"/>
            <a:ext cx="6224269" cy="615360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41300" indent="-228600">
              <a:spcBef>
                <a:spcPts val="125"/>
              </a:spcBef>
              <a:buChar char="•"/>
              <a:tabLst>
                <a:tab pos="241300" algn="l"/>
              </a:tabLst>
            </a:pPr>
            <a:r>
              <a:rPr sz="2000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Have</a:t>
            </a:r>
            <a:r>
              <a:rPr sz="2000" spc="-114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</a:t>
            </a:r>
            <a:r>
              <a:rPr sz="2000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thorough</a:t>
            </a:r>
            <a:r>
              <a:rPr sz="20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understanding</a:t>
            </a:r>
            <a:r>
              <a:rPr sz="2000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of</a:t>
            </a:r>
            <a:r>
              <a:rPr sz="20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your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/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payor</a:t>
            </a:r>
            <a:r>
              <a:rPr sz="2000"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contracts</a:t>
            </a:r>
            <a:r>
              <a:rPr sz="2000" spc="-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z="2000" spc="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LTM</a:t>
            </a:r>
            <a:r>
              <a:rPr sz="20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revenue</a:t>
            </a:r>
            <a:r>
              <a:rPr sz="2000"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stream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marR="201295" indent="-229235">
              <a:spcBef>
                <a:spcPts val="600"/>
              </a:spcBef>
              <a:buChar char="•"/>
              <a:tabLst>
                <a:tab pos="241300" algn="l"/>
              </a:tabLst>
            </a:pP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Consider</a:t>
            </a:r>
            <a:r>
              <a:rPr sz="2000" spc="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RCM</a:t>
            </a:r>
            <a:r>
              <a:rPr sz="20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audit</a:t>
            </a:r>
            <a:r>
              <a:rPr sz="20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by</a:t>
            </a:r>
            <a:r>
              <a:rPr sz="20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independent</a:t>
            </a:r>
            <a:r>
              <a:rPr sz="20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third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party prior</a:t>
            </a:r>
            <a:r>
              <a:rPr sz="20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z="2000" spc="-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stipend</a:t>
            </a:r>
            <a:r>
              <a:rPr sz="20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negotiation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indent="-228600">
              <a:spcBef>
                <a:spcPts val="90"/>
              </a:spcBef>
              <a:buChar char="•"/>
              <a:tabLst>
                <a:tab pos="241300" algn="l"/>
              </a:tabLst>
            </a:pPr>
            <a:r>
              <a:rPr sz="2000"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Be</a:t>
            </a:r>
            <a:r>
              <a:rPr sz="2000" spc="-1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prepared</a:t>
            </a:r>
            <a:r>
              <a:rPr sz="20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z="2000"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discuss</a:t>
            </a:r>
            <a:r>
              <a:rPr sz="20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your</a:t>
            </a:r>
            <a:r>
              <a:rPr sz="2000" spc="-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groups</a:t>
            </a:r>
            <a:r>
              <a:rPr sz="20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staffing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marR="40640">
              <a:spcBef>
                <a:spcPts val="254"/>
              </a:spcBef>
            </a:pP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model</a:t>
            </a:r>
            <a:r>
              <a:rPr sz="2000" spc="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including</a:t>
            </a:r>
            <a:r>
              <a:rPr sz="20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subspecialty</a:t>
            </a:r>
            <a:r>
              <a:rPr sz="2000" spc="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coverage</a:t>
            </a:r>
            <a:r>
              <a:rPr sz="2000" spc="-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vacation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indent="-228600">
              <a:spcBef>
                <a:spcPts val="90"/>
              </a:spcBef>
              <a:buChar char="•"/>
              <a:tabLst>
                <a:tab pos="241300" algn="l"/>
              </a:tabLst>
            </a:pPr>
            <a:r>
              <a:rPr sz="20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Explore</a:t>
            </a:r>
            <a:r>
              <a:rPr sz="2000" spc="-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alternative staffing</a:t>
            </a:r>
            <a:r>
              <a:rPr sz="2000" spc="-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options-</a:t>
            </a:r>
            <a:r>
              <a:rPr sz="20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you</a:t>
            </a:r>
            <a:r>
              <a:rPr sz="2000" spc="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will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/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be </a:t>
            </a:r>
            <a:r>
              <a:rPr sz="20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asked</a:t>
            </a:r>
            <a:r>
              <a:rPr sz="2000"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about</a:t>
            </a:r>
            <a:r>
              <a:rPr sz="2000"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adding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more</a:t>
            </a:r>
            <a:r>
              <a:rPr sz="2000" spc="-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CRNA/AA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indent="-228600">
              <a:spcBef>
                <a:spcPts val="95"/>
              </a:spcBef>
              <a:buChar char="•"/>
              <a:tabLst>
                <a:tab pos="241300" algn="l"/>
              </a:tabLst>
            </a:pPr>
            <a:r>
              <a:rPr sz="2000" spc="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“Call</a:t>
            </a:r>
            <a:r>
              <a:rPr sz="2000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is</a:t>
            </a:r>
            <a:r>
              <a:rPr sz="2000" spc="-1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not</a:t>
            </a:r>
            <a:r>
              <a:rPr sz="2000"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Free</a:t>
            </a:r>
            <a:r>
              <a:rPr sz="2000" spc="-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nor</a:t>
            </a:r>
            <a:r>
              <a:rPr sz="2000" spc="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is</a:t>
            </a:r>
            <a:r>
              <a:rPr sz="2000" spc="-1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it</a:t>
            </a:r>
            <a:r>
              <a:rPr sz="2000"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unproductive</a:t>
            </a:r>
            <a:r>
              <a:rPr sz="2000" spc="-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time”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>
              <a:spcBef>
                <a:spcPts val="125"/>
              </a:spcBef>
            </a:pPr>
            <a:r>
              <a:rPr sz="20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Review</a:t>
            </a:r>
            <a:r>
              <a:rPr sz="2000" spc="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your</a:t>
            </a:r>
            <a:r>
              <a:rPr sz="2000" spc="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present</a:t>
            </a:r>
            <a:r>
              <a:rPr sz="20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contract</a:t>
            </a:r>
            <a:r>
              <a:rPr sz="20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with</a:t>
            </a:r>
            <a:r>
              <a:rPr sz="20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legal</a:t>
            </a:r>
            <a:r>
              <a:rPr lang="en-US"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council</a:t>
            </a:r>
            <a:r>
              <a:rPr lang="en-US" sz="2000" spc="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lang="en-US" sz="2000" spc="114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understand</a:t>
            </a:r>
            <a:r>
              <a:rPr lang="en-US" sz="2000" spc="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notice</a:t>
            </a:r>
            <a:r>
              <a:rPr lang="en-US" sz="20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 </a:t>
            </a:r>
            <a:r>
              <a:rPr lang="en-US"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termination</a:t>
            </a:r>
            <a:r>
              <a:rPr lang="en-US" sz="2000" spc="1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provisions</a:t>
            </a:r>
            <a:endParaRPr lang="en-US"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indent="-228600">
              <a:spcBef>
                <a:spcPts val="95"/>
              </a:spcBef>
              <a:buChar char="•"/>
              <a:tabLst>
                <a:tab pos="241300" algn="l"/>
              </a:tabLst>
            </a:pPr>
            <a:r>
              <a:rPr lang="en-US" sz="20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Evaluate</a:t>
            </a:r>
            <a:r>
              <a:rPr lang="en-US"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your</a:t>
            </a:r>
            <a:r>
              <a:rPr lang="en-US" sz="2000" spc="-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local</a:t>
            </a:r>
            <a:r>
              <a:rPr lang="en-US" sz="20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market</a:t>
            </a:r>
            <a:r>
              <a:rPr lang="en-US" sz="2000"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(</a:t>
            </a:r>
            <a:r>
              <a:rPr lang="en-US"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within</a:t>
            </a:r>
            <a:r>
              <a:rPr lang="en-US" sz="20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</a:t>
            </a:r>
            <a:r>
              <a:rPr lang="en-US" sz="2000" spc="-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1-</a:t>
            </a:r>
            <a:r>
              <a:rPr lang="en-US" sz="20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hour</a:t>
            </a:r>
            <a:endParaRPr lang="en-US"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marR="208915">
              <a:spcBef>
                <a:spcPts val="254"/>
              </a:spcBef>
            </a:pPr>
            <a:r>
              <a:rPr lang="en-US"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drive)</a:t>
            </a:r>
            <a:r>
              <a:rPr lang="en-US" sz="2000" spc="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for</a:t>
            </a:r>
            <a:r>
              <a:rPr lang="en-US" sz="20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compensation</a:t>
            </a:r>
            <a:r>
              <a:rPr lang="en-US"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lang="en-US" sz="20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benefits</a:t>
            </a:r>
            <a:r>
              <a:rPr lang="en-US" sz="2000" spc="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-</a:t>
            </a:r>
            <a:r>
              <a:rPr lang="en-US" sz="20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for </a:t>
            </a:r>
            <a:r>
              <a:rPr lang="en-US" sz="2000" spc="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full</a:t>
            </a:r>
            <a:r>
              <a:rPr lang="en-US" sz="20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time</a:t>
            </a:r>
            <a:r>
              <a:rPr lang="en-US"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lang="en-US" sz="20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locum</a:t>
            </a:r>
            <a:endParaRPr lang="en-US"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indent="-228600">
              <a:spcBef>
                <a:spcPts val="90"/>
              </a:spcBef>
              <a:buChar char="•"/>
              <a:tabLst>
                <a:tab pos="241300" algn="l"/>
              </a:tabLst>
            </a:pPr>
            <a:r>
              <a:rPr lang="en-US"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Negotiations</a:t>
            </a:r>
            <a:r>
              <a:rPr lang="en-US" sz="2000" spc="1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don’t</a:t>
            </a:r>
            <a:r>
              <a:rPr lang="en-US" sz="2000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happen</a:t>
            </a:r>
            <a:r>
              <a:rPr lang="en-US" sz="20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overnight-</a:t>
            </a:r>
            <a:r>
              <a:rPr lang="en-US"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they</a:t>
            </a:r>
            <a:endParaRPr lang="en-US"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/>
            <a:r>
              <a:rPr lang="en-US" sz="20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may</a:t>
            </a:r>
            <a:r>
              <a:rPr lang="en-US" sz="2000"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take</a:t>
            </a:r>
            <a:r>
              <a:rPr lang="en-US" sz="20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awhile</a:t>
            </a:r>
            <a:r>
              <a:rPr lang="en-US" sz="20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with</a:t>
            </a:r>
            <a:r>
              <a:rPr lang="en-US" sz="20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many</a:t>
            </a:r>
            <a:r>
              <a:rPr lang="en-US" sz="2000"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unexpected</a:t>
            </a:r>
            <a:endParaRPr lang="en-US"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/>
            <a:r>
              <a:rPr lang="en-US"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twists</a:t>
            </a:r>
            <a:r>
              <a:rPr lang="en-US" sz="2000" spc="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lang="en-US" sz="20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turns.</a:t>
            </a:r>
            <a:endParaRPr lang="en-US"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marR="447675" indent="-229235">
              <a:spcBef>
                <a:spcPts val="600"/>
              </a:spcBef>
              <a:buChar char="•"/>
              <a:tabLst>
                <a:tab pos="241300" algn="l"/>
              </a:tabLst>
            </a:pPr>
            <a:r>
              <a:rPr lang="en-US"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Emotional</a:t>
            </a:r>
            <a:r>
              <a:rPr lang="en-US" sz="20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for</a:t>
            </a:r>
            <a:r>
              <a:rPr lang="en-US" sz="2000" spc="-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group</a:t>
            </a:r>
            <a:r>
              <a:rPr lang="en-US" sz="2000" spc="1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leadership</a:t>
            </a:r>
            <a:r>
              <a:rPr lang="en-US" sz="2000"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lang="en-US" sz="2000"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all </a:t>
            </a:r>
            <a:r>
              <a:rPr lang="en-US"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members.</a:t>
            </a:r>
            <a:endParaRPr lang="en-US"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indent="-228600">
              <a:spcBef>
                <a:spcPts val="90"/>
              </a:spcBef>
              <a:buChar char="•"/>
              <a:tabLst>
                <a:tab pos="241300" algn="l"/>
              </a:tabLst>
            </a:pP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0402" y="691215"/>
            <a:ext cx="10471196" cy="51297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231116" y="2099014"/>
            <a:ext cx="3448050" cy="7969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50" b="1" spc="135" dirty="0">
                <a:solidFill>
                  <a:srgbClr val="0070C0"/>
                </a:solidFill>
                <a:latin typeface="Garamond" panose="02020404030301010803" pitchFamily="18" charset="0"/>
                <a:cs typeface="Times New Roman"/>
              </a:rPr>
              <a:t>Thank</a:t>
            </a:r>
            <a:r>
              <a:rPr sz="5050" b="1" spc="305" dirty="0">
                <a:solidFill>
                  <a:srgbClr val="0070C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5050" b="1" spc="-70" dirty="0">
                <a:solidFill>
                  <a:srgbClr val="0070C0"/>
                </a:solidFill>
                <a:latin typeface="Garamond" panose="02020404030301010803" pitchFamily="18" charset="0"/>
                <a:cs typeface="Times New Roman"/>
              </a:rPr>
              <a:t>You!</a:t>
            </a:r>
            <a:endParaRPr sz="5050" dirty="0">
              <a:solidFill>
                <a:srgbClr val="0070C0"/>
              </a:solidFill>
              <a:latin typeface="Garamond" panose="02020404030301010803" pitchFamily="18" charset="0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55690" y="3177635"/>
            <a:ext cx="2410460" cy="4991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00" spc="-10" dirty="0">
                <a:solidFill>
                  <a:srgbClr val="0070C0"/>
                </a:solidFill>
                <a:latin typeface="Garamond" panose="02020404030301010803" pitchFamily="18" charset="0"/>
                <a:cs typeface="Times New Roman"/>
              </a:rPr>
              <a:t>QUESTIONS?</a:t>
            </a:r>
            <a:endParaRPr sz="3100" dirty="0">
              <a:solidFill>
                <a:srgbClr val="0070C0"/>
              </a:solidFill>
              <a:latin typeface="Garamond" panose="02020404030301010803" pitchFamily="18" charset="0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ixkit-scary-graveyard-wind-1157">
            <a:hlinkClick r:id="" action="ppaction://media"/>
            <a:extLst>
              <a:ext uri="{FF2B5EF4-FFF2-40B4-BE49-F238E27FC236}">
                <a16:creationId xmlns:a16="http://schemas.microsoft.com/office/drawing/2014/main" id="{184C16B9-ABB2-06A8-1997-DD9D11F35B0A}"/>
              </a:ext>
            </a:extLst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8200" y="3695700"/>
            <a:ext cx="609600" cy="60960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AAB3285-2DE2-11A8-95F6-D4174350E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09" y="235258"/>
            <a:ext cx="11319028" cy="38059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Garamond" panose="02020404030301010803" pitchFamily="18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TALES FROM THE ANESTHESIA CRYPT</a:t>
            </a:r>
          </a:p>
        </p:txBody>
      </p:sp>
      <p:pic>
        <p:nvPicPr>
          <p:cNvPr id="11" name="Tales Video">
            <a:hlinkClick r:id="" action="ppaction://ole?verb=0"/>
            <a:hlinkHover r:id="" action="ppaction://ole?verb=0"/>
            <a:extLst>
              <a:ext uri="{FF2B5EF4-FFF2-40B4-BE49-F238E27FC236}">
                <a16:creationId xmlns:a16="http://schemas.microsoft.com/office/drawing/2014/main" id="{5F69C49D-D8D3-D871-B1A6-2D3270AE0890}"/>
              </a:ext>
            </a:extLst>
          </p:cNvPr>
          <p:cNvPicPr>
            <a:picLocks noGrp="1" noChangeAspect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5209" y="967666"/>
            <a:ext cx="11319028" cy="5655076"/>
          </a:xfrm>
        </p:spPr>
      </p:pic>
      <p:pic>
        <p:nvPicPr>
          <p:cNvPr id="13" name="mixkit-scary-graveyard-wind-1157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E4C41511-419A-E505-7015-DB7F425B21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83628" y="63179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7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35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35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70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15" fill="remove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256412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800" spc="-150" dirty="0">
                <a:solidFill>
                  <a:srgbClr val="46B0E0"/>
                </a:solidFill>
                <a:latin typeface="Garamond" panose="02020404030301010803" pitchFamily="18" charset="0"/>
              </a:rPr>
              <a:t>Scene</a:t>
            </a:r>
            <a:r>
              <a:rPr sz="3800" spc="-114" dirty="0">
                <a:solidFill>
                  <a:srgbClr val="46B0E0"/>
                </a:solidFill>
                <a:latin typeface="Garamond" panose="02020404030301010803" pitchFamily="18" charset="0"/>
              </a:rPr>
              <a:t> </a:t>
            </a:r>
            <a:r>
              <a:rPr sz="3800" spc="30" dirty="0">
                <a:solidFill>
                  <a:srgbClr val="46B0E0"/>
                </a:solidFill>
                <a:latin typeface="Garamond" panose="02020404030301010803" pitchFamily="18" charset="0"/>
              </a:rPr>
              <a:t>1</a:t>
            </a:r>
            <a:endParaRPr sz="3800" dirty="0">
              <a:latin typeface="Garamond" panose="02020404030301010803" pitchFamily="18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33437" y="476250"/>
            <a:ext cx="11358880" cy="5240655"/>
            <a:chOff x="833437" y="476250"/>
            <a:chExt cx="11358880" cy="5240655"/>
          </a:xfrm>
        </p:grpSpPr>
        <p:sp>
          <p:nvSpPr>
            <p:cNvPr id="5" name="object 5"/>
            <p:cNvSpPr/>
            <p:nvPr/>
          </p:nvSpPr>
          <p:spPr>
            <a:xfrm>
              <a:off x="833437" y="1757425"/>
              <a:ext cx="4718685" cy="0"/>
            </a:xfrm>
            <a:custGeom>
              <a:avLst/>
              <a:gdLst/>
              <a:ahLst/>
              <a:cxnLst/>
              <a:rect l="l" t="t" r="r" b="b"/>
              <a:pathLst>
                <a:path w="4718685">
                  <a:moveTo>
                    <a:pt x="4718367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E970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529451" y="3389376"/>
              <a:ext cx="5662930" cy="12700"/>
            </a:xfrm>
            <a:custGeom>
              <a:avLst/>
              <a:gdLst/>
              <a:ahLst/>
              <a:cxnLst/>
              <a:rect l="l" t="t" r="r" b="b"/>
              <a:pathLst>
                <a:path w="5662930" h="12700">
                  <a:moveTo>
                    <a:pt x="5662549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5662549" y="12700"/>
                  </a:lnTo>
                  <a:lnTo>
                    <a:pt x="5662549" y="0"/>
                  </a:lnTo>
                  <a:close/>
                </a:path>
              </a:pathLst>
            </a:custGeom>
            <a:solidFill>
              <a:srgbClr val="E970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42962" y="5710237"/>
              <a:ext cx="4714240" cy="0"/>
            </a:xfrm>
            <a:custGeom>
              <a:avLst/>
              <a:gdLst/>
              <a:ahLst/>
              <a:cxnLst/>
              <a:rect l="l" t="t" r="r" b="b"/>
              <a:pathLst>
                <a:path w="4714240">
                  <a:moveTo>
                    <a:pt x="4714049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E970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05400" y="476250"/>
              <a:ext cx="6962775" cy="519112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977264" y="2826956"/>
            <a:ext cx="3626485" cy="517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00" b="1" spc="-45" dirty="0">
                <a:solidFill>
                  <a:srgbClr val="46B0E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3200" b="1" spc="-120" dirty="0">
                <a:solidFill>
                  <a:srgbClr val="46B0E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3200" b="1" spc="-114" dirty="0">
                <a:solidFill>
                  <a:srgbClr val="46B0E0"/>
                </a:solidFill>
                <a:latin typeface="Garamond" panose="02020404030301010803" pitchFamily="18" charset="0"/>
                <a:cs typeface="Arial"/>
              </a:rPr>
              <a:t>Delusional</a:t>
            </a:r>
            <a:r>
              <a:rPr sz="3200" b="1" spc="-105" dirty="0">
                <a:solidFill>
                  <a:srgbClr val="46B0E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3200" b="1" spc="-305" dirty="0">
                <a:solidFill>
                  <a:srgbClr val="46B0E0"/>
                </a:solidFill>
                <a:latin typeface="Garamond" panose="02020404030301010803" pitchFamily="18" charset="0"/>
                <a:cs typeface="Arial"/>
              </a:rPr>
              <a:t>CEO</a:t>
            </a:r>
            <a:endParaRPr sz="3200" dirty="0">
              <a:latin typeface="Garamond" panose="02020404030301010803" pitchFamily="18" charset="0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2"/>
            <a:ext cx="12192000" cy="6858000"/>
            <a:chOff x="0" y="-2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2"/>
              <a:ext cx="9667874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24450" y="0"/>
              <a:ext cx="7067550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855841" y="434435"/>
            <a:ext cx="3105785" cy="693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235" dirty="0">
                <a:solidFill>
                  <a:srgbClr val="0070C0"/>
                </a:solidFill>
                <a:latin typeface="Garamond" panose="02020404030301010803" pitchFamily="18" charset="0"/>
              </a:rPr>
              <a:t>Scene</a:t>
            </a:r>
            <a:r>
              <a:rPr spc="-275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spc="-75" dirty="0">
                <a:solidFill>
                  <a:srgbClr val="0070C0"/>
                </a:solidFill>
                <a:latin typeface="Garamond" panose="02020404030301010803" pitchFamily="18" charset="0"/>
              </a:rPr>
              <a:t>1</a:t>
            </a:r>
            <a:r>
              <a:rPr spc="-300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spc="-185" dirty="0">
                <a:solidFill>
                  <a:srgbClr val="0070C0"/>
                </a:solidFill>
                <a:latin typeface="Garamond" panose="02020404030301010803" pitchFamily="18" charset="0"/>
              </a:rPr>
              <a:t>Setup</a:t>
            </a:r>
            <a:endParaRPr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6186998" y="1562650"/>
            <a:ext cx="5380604" cy="3070456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240665" algn="l"/>
              </a:tabLst>
            </a:pPr>
            <a:r>
              <a:rPr dirty="0">
                <a:solidFill>
                  <a:srgbClr val="002060"/>
                </a:solidFill>
                <a:latin typeface="Garamond" panose="02020404030301010803" pitchFamily="18" charset="0"/>
              </a:rPr>
              <a:t>Mid-size</a:t>
            </a:r>
            <a:r>
              <a:rPr spc="4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pc="-10" dirty="0">
                <a:solidFill>
                  <a:srgbClr val="002060"/>
                </a:solidFill>
                <a:latin typeface="Garamond" panose="02020404030301010803" pitchFamily="18" charset="0"/>
              </a:rPr>
              <a:t>Market</a:t>
            </a:r>
          </a:p>
          <a:p>
            <a:pPr marL="240665" indent="-227965">
              <a:lnSpc>
                <a:spcPct val="100000"/>
              </a:lnSpc>
              <a:spcBef>
                <a:spcPts val="275"/>
              </a:spcBef>
              <a:buFont typeface="Arial"/>
              <a:buChar char="•"/>
              <a:tabLst>
                <a:tab pos="240665" algn="l"/>
              </a:tabLst>
            </a:pPr>
            <a:r>
              <a:rPr dirty="0">
                <a:solidFill>
                  <a:srgbClr val="002060"/>
                </a:solidFill>
                <a:latin typeface="Garamond" panose="02020404030301010803" pitchFamily="18" charset="0"/>
              </a:rPr>
              <a:t>All-</a:t>
            </a:r>
            <a:r>
              <a:rPr spc="-50" dirty="0">
                <a:solidFill>
                  <a:srgbClr val="002060"/>
                </a:solidFill>
                <a:latin typeface="Garamond" panose="02020404030301010803" pitchFamily="18" charset="0"/>
              </a:rPr>
              <a:t>Physician </a:t>
            </a:r>
            <a:r>
              <a:rPr spc="-20" dirty="0">
                <a:solidFill>
                  <a:srgbClr val="002060"/>
                </a:solidFill>
                <a:latin typeface="Garamond" panose="02020404030301010803" pitchFamily="18" charset="0"/>
              </a:rPr>
              <a:t>group</a:t>
            </a:r>
          </a:p>
          <a:p>
            <a:pPr marL="240665" indent="-227965">
              <a:lnSpc>
                <a:spcPct val="100000"/>
              </a:lnSpc>
              <a:spcBef>
                <a:spcPts val="270"/>
              </a:spcBef>
              <a:buFont typeface="Arial"/>
              <a:buChar char="•"/>
              <a:tabLst>
                <a:tab pos="240665" algn="l"/>
              </a:tabLst>
            </a:pPr>
            <a:r>
              <a:rPr spc="-45" dirty="0">
                <a:solidFill>
                  <a:srgbClr val="002060"/>
                </a:solidFill>
                <a:latin typeface="Garamond" panose="02020404030301010803" pitchFamily="18" charset="0"/>
              </a:rPr>
              <a:t>Contract</a:t>
            </a:r>
            <a:r>
              <a:rPr spc="-9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</a:rPr>
              <a:t>last</a:t>
            </a:r>
            <a:r>
              <a:rPr spc="-8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pc="-35" dirty="0">
                <a:solidFill>
                  <a:srgbClr val="002060"/>
                </a:solidFill>
                <a:latin typeface="Garamond" panose="02020404030301010803" pitchFamily="18" charset="0"/>
              </a:rPr>
              <a:t>negotiated</a:t>
            </a:r>
            <a:r>
              <a:rPr spc="-4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pc="55" dirty="0">
                <a:solidFill>
                  <a:srgbClr val="002060"/>
                </a:solidFill>
                <a:latin typeface="Garamond" panose="02020404030301010803" pitchFamily="18" charset="0"/>
              </a:rPr>
              <a:t>15</a:t>
            </a:r>
            <a:r>
              <a:rPr spc="-7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pc="-55" dirty="0">
                <a:solidFill>
                  <a:srgbClr val="002060"/>
                </a:solidFill>
                <a:latin typeface="Garamond" panose="02020404030301010803" pitchFamily="18" charset="0"/>
              </a:rPr>
              <a:t>years</a:t>
            </a:r>
            <a:r>
              <a:rPr spc="-9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pc="-25" dirty="0">
                <a:solidFill>
                  <a:srgbClr val="002060"/>
                </a:solidFill>
                <a:latin typeface="Garamond" panose="02020404030301010803" pitchFamily="18" charset="0"/>
              </a:rPr>
              <a:t>ago</a:t>
            </a:r>
          </a:p>
          <a:p>
            <a:pPr marL="240665" indent="-227965">
              <a:lnSpc>
                <a:spcPct val="100000"/>
              </a:lnSpc>
              <a:spcBef>
                <a:spcPts val="275"/>
              </a:spcBef>
              <a:buFont typeface="Arial"/>
              <a:buChar char="•"/>
              <a:tabLst>
                <a:tab pos="240665" algn="l"/>
              </a:tabLst>
            </a:pPr>
            <a:r>
              <a:rPr spc="-10" dirty="0">
                <a:solidFill>
                  <a:srgbClr val="002060"/>
                </a:solidFill>
                <a:latin typeface="Garamond" panose="02020404030301010803" pitchFamily="18" charset="0"/>
              </a:rPr>
              <a:t>Flat</a:t>
            </a:r>
            <a:r>
              <a:rPr spc="-9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</a:rPr>
              <a:t>$200K</a:t>
            </a:r>
            <a:r>
              <a:rPr spc="-6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pc="-50" dirty="0">
                <a:solidFill>
                  <a:srgbClr val="002060"/>
                </a:solidFill>
                <a:latin typeface="Garamond" panose="02020404030301010803" pitchFamily="18" charset="0"/>
              </a:rPr>
              <a:t>annual</a:t>
            </a:r>
            <a:r>
              <a:rPr spc="-7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pc="-30" dirty="0">
                <a:solidFill>
                  <a:srgbClr val="002060"/>
                </a:solidFill>
                <a:latin typeface="Garamond" panose="02020404030301010803" pitchFamily="18" charset="0"/>
              </a:rPr>
              <a:t>financial</a:t>
            </a:r>
            <a:r>
              <a:rPr spc="-7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pc="-10" dirty="0">
                <a:solidFill>
                  <a:srgbClr val="002060"/>
                </a:solidFill>
                <a:latin typeface="Garamond" panose="02020404030301010803" pitchFamily="18" charset="0"/>
              </a:rPr>
              <a:t>support</a:t>
            </a:r>
          </a:p>
          <a:p>
            <a:pPr marL="241300" marR="421640" indent="-228600">
              <a:lnSpc>
                <a:spcPct val="72800"/>
              </a:lnSpc>
              <a:spcBef>
                <a:spcPts val="975"/>
              </a:spcBef>
              <a:buFont typeface="Arial"/>
              <a:buChar char="•"/>
              <a:tabLst>
                <a:tab pos="241300" algn="l"/>
              </a:tabLst>
            </a:pPr>
            <a:r>
              <a:rPr spc="-90" dirty="0">
                <a:solidFill>
                  <a:srgbClr val="002060"/>
                </a:solidFill>
                <a:latin typeface="Garamond" panose="02020404030301010803" pitchFamily="18" charset="0"/>
              </a:rPr>
              <a:t>Group</a:t>
            </a:r>
            <a:r>
              <a:rPr spc="-6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pc="-45" dirty="0">
                <a:solidFill>
                  <a:srgbClr val="002060"/>
                </a:solidFill>
                <a:latin typeface="Garamond" panose="02020404030301010803" pitchFamily="18" charset="0"/>
              </a:rPr>
              <a:t>unable</a:t>
            </a:r>
            <a:r>
              <a:rPr spc="-10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</a:rPr>
              <a:t>to</a:t>
            </a:r>
            <a:r>
              <a:rPr spc="-8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pc="-10" dirty="0">
                <a:solidFill>
                  <a:srgbClr val="002060"/>
                </a:solidFill>
                <a:latin typeface="Garamond" panose="02020404030301010803" pitchFamily="18" charset="0"/>
              </a:rPr>
              <a:t>recruit/retain </a:t>
            </a:r>
            <a:r>
              <a:rPr spc="-60" dirty="0">
                <a:solidFill>
                  <a:srgbClr val="002060"/>
                </a:solidFill>
                <a:latin typeface="Garamond" panose="02020404030301010803" pitchFamily="18" charset="0"/>
              </a:rPr>
              <a:t>physicians,</a:t>
            </a:r>
            <a:r>
              <a:rPr spc="-6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pc="-50" dirty="0">
                <a:solidFill>
                  <a:srgbClr val="002060"/>
                </a:solidFill>
                <a:latin typeface="Garamond" panose="02020404030301010803" pitchFamily="18" charset="0"/>
              </a:rPr>
              <a:t>increasing</a:t>
            </a:r>
            <a:r>
              <a:rPr spc="-10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pc="-50" dirty="0">
                <a:solidFill>
                  <a:srgbClr val="002060"/>
                </a:solidFill>
                <a:latin typeface="Garamond" panose="02020404030301010803" pitchFamily="18" charset="0"/>
              </a:rPr>
              <a:t>locums </a:t>
            </a:r>
            <a:r>
              <a:rPr spc="-40" dirty="0">
                <a:solidFill>
                  <a:srgbClr val="002060"/>
                </a:solidFill>
                <a:latin typeface="Garamond" panose="02020404030301010803" pitchFamily="18" charset="0"/>
              </a:rPr>
              <a:t>use</a:t>
            </a:r>
          </a:p>
          <a:p>
            <a:pPr marL="240665" indent="-227965">
              <a:lnSpc>
                <a:spcPts val="2230"/>
              </a:lnSpc>
              <a:spcBef>
                <a:spcPts val="275"/>
              </a:spcBef>
              <a:buFont typeface="Arial"/>
              <a:buChar char="•"/>
              <a:tabLst>
                <a:tab pos="240665" algn="l"/>
              </a:tabLst>
            </a:pPr>
            <a:r>
              <a:rPr spc="-45" dirty="0">
                <a:solidFill>
                  <a:srgbClr val="002060"/>
                </a:solidFill>
                <a:latin typeface="Garamond" panose="02020404030301010803" pitchFamily="18" charset="0"/>
              </a:rPr>
              <a:t>Full</a:t>
            </a:r>
            <a:r>
              <a:rPr spc="-10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</a:rPr>
              <a:t>time</a:t>
            </a:r>
            <a:r>
              <a:rPr spc="-9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pc="-65" dirty="0">
                <a:solidFill>
                  <a:srgbClr val="002060"/>
                </a:solidFill>
                <a:latin typeface="Garamond" panose="02020404030301010803" pitchFamily="18" charset="0"/>
              </a:rPr>
              <a:t>providers</a:t>
            </a:r>
            <a:r>
              <a:rPr spc="-3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pc="-60" dirty="0">
                <a:solidFill>
                  <a:srgbClr val="002060"/>
                </a:solidFill>
                <a:latin typeface="Garamond" panose="02020404030301010803" pitchFamily="18" charset="0"/>
              </a:rPr>
              <a:t>working</a:t>
            </a:r>
            <a:r>
              <a:rPr spc="-1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pc="-20" dirty="0">
                <a:solidFill>
                  <a:srgbClr val="002060"/>
                </a:solidFill>
                <a:latin typeface="Garamond" panose="02020404030301010803" pitchFamily="18" charset="0"/>
              </a:rPr>
              <a:t>more</a:t>
            </a:r>
          </a:p>
          <a:p>
            <a:pPr marL="241300" marR="542290">
              <a:lnSpc>
                <a:spcPct val="69800"/>
              </a:lnSpc>
              <a:spcBef>
                <a:spcPts val="430"/>
              </a:spcBef>
            </a:pPr>
            <a:r>
              <a:rPr spc="-75" dirty="0">
                <a:solidFill>
                  <a:srgbClr val="002060"/>
                </a:solidFill>
                <a:latin typeface="Garamond" panose="02020404030301010803" pitchFamily="18" charset="0"/>
              </a:rPr>
              <a:t>hours,</a:t>
            </a:r>
            <a:r>
              <a:rPr spc="-6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pc="-35" dirty="0">
                <a:solidFill>
                  <a:srgbClr val="002060"/>
                </a:solidFill>
                <a:latin typeface="Garamond" panose="02020404030301010803" pitchFamily="18" charset="0"/>
              </a:rPr>
              <a:t>making</a:t>
            </a:r>
            <a:r>
              <a:rPr spc="-8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pc="-30" dirty="0">
                <a:solidFill>
                  <a:srgbClr val="002060"/>
                </a:solidFill>
                <a:latin typeface="Garamond" panose="02020404030301010803" pitchFamily="18" charset="0"/>
              </a:rPr>
              <a:t>less</a:t>
            </a:r>
            <a:r>
              <a:rPr spc="-8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pc="165" dirty="0">
                <a:solidFill>
                  <a:srgbClr val="002060"/>
                </a:solidFill>
                <a:latin typeface="Garamond" panose="02020404030301010803" pitchFamily="18" charset="0"/>
              </a:rPr>
              <a:t>–</a:t>
            </a:r>
            <a:r>
              <a:rPr spc="-7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pc="-75" dirty="0">
                <a:solidFill>
                  <a:srgbClr val="002060"/>
                </a:solidFill>
                <a:latin typeface="Garamond" panose="02020404030301010803" pitchFamily="18" charset="0"/>
              </a:rPr>
              <a:t>"circling </a:t>
            </a:r>
            <a:r>
              <a:rPr spc="-25" dirty="0">
                <a:solidFill>
                  <a:srgbClr val="002060"/>
                </a:solidFill>
                <a:latin typeface="Garamond" panose="02020404030301010803" pitchFamily="18" charset="0"/>
              </a:rPr>
              <a:t>the </a:t>
            </a:r>
            <a:r>
              <a:rPr spc="-10" dirty="0">
                <a:solidFill>
                  <a:srgbClr val="002060"/>
                </a:solidFill>
                <a:latin typeface="Garamond" panose="02020404030301010803" pitchFamily="18" charset="0"/>
              </a:rPr>
              <a:t>drain"</a:t>
            </a:r>
          </a:p>
          <a:p>
            <a:pPr marL="240665" indent="-227965">
              <a:lnSpc>
                <a:spcPct val="100000"/>
              </a:lnSpc>
              <a:spcBef>
                <a:spcPts val="275"/>
              </a:spcBef>
              <a:buFont typeface="Arial"/>
              <a:buChar char="•"/>
              <a:tabLst>
                <a:tab pos="240665" algn="l"/>
              </a:tabLst>
            </a:pPr>
            <a:r>
              <a:rPr spc="100" dirty="0">
                <a:solidFill>
                  <a:srgbClr val="002060"/>
                </a:solidFill>
                <a:latin typeface="Garamond" panose="02020404030301010803" pitchFamily="18" charset="0"/>
              </a:rPr>
              <a:t>6-</a:t>
            </a:r>
            <a:r>
              <a:rPr spc="-45" dirty="0">
                <a:solidFill>
                  <a:srgbClr val="002060"/>
                </a:solidFill>
                <a:latin typeface="Garamond" panose="02020404030301010803" pitchFamily="18" charset="0"/>
              </a:rPr>
              <a:t>month</a:t>
            </a:r>
            <a:r>
              <a:rPr spc="-6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pc="-45" dirty="0">
                <a:solidFill>
                  <a:srgbClr val="002060"/>
                </a:solidFill>
                <a:latin typeface="Garamond" panose="02020404030301010803" pitchFamily="18" charset="0"/>
              </a:rPr>
              <a:t>Contract</a:t>
            </a:r>
            <a:r>
              <a:rPr spc="-10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dirty="0">
                <a:solidFill>
                  <a:srgbClr val="002060"/>
                </a:solidFill>
                <a:latin typeface="Garamond" panose="02020404030301010803" pitchFamily="18" charset="0"/>
              </a:rPr>
              <a:t>term</a:t>
            </a:r>
            <a:r>
              <a:rPr spc="-6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pc="-40" dirty="0">
                <a:solidFill>
                  <a:srgbClr val="002060"/>
                </a:solidFill>
                <a:latin typeface="Garamond" panose="02020404030301010803" pitchFamily="18" charset="0"/>
              </a:rPr>
              <a:t>notice</a:t>
            </a:r>
            <a:r>
              <a:rPr spc="-9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pc="-10" dirty="0">
                <a:solidFill>
                  <a:srgbClr val="002060"/>
                </a:solidFill>
                <a:latin typeface="Garamond" panose="02020404030301010803" pitchFamily="18" charset="0"/>
              </a:rPr>
              <a:t>given</a:t>
            </a: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77300" y="5114924"/>
            <a:ext cx="2886075" cy="174307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67600" y="1581150"/>
            <a:ext cx="4724400" cy="5276850"/>
            <a:chOff x="7467600" y="1581150"/>
            <a:chExt cx="4724400" cy="52768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69824" y="3724100"/>
              <a:ext cx="4122175" cy="31338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67600" y="1581150"/>
              <a:ext cx="4229100" cy="42672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38225" y="315870"/>
            <a:ext cx="7315550" cy="693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spc="-90" dirty="0">
                <a:solidFill>
                  <a:srgbClr val="0070C0"/>
                </a:solidFill>
                <a:latin typeface="Garamond" panose="02020404030301010803" pitchFamily="18" charset="0"/>
              </a:rPr>
              <a:t>Let</a:t>
            </a:r>
            <a:r>
              <a:rPr spc="-135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spc="-50" dirty="0">
                <a:solidFill>
                  <a:srgbClr val="0070C0"/>
                </a:solidFill>
                <a:latin typeface="Garamond" panose="02020404030301010803" pitchFamily="18" charset="0"/>
              </a:rPr>
              <a:t>the</a:t>
            </a:r>
            <a:r>
              <a:rPr spc="-175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spc="-90" dirty="0">
                <a:solidFill>
                  <a:srgbClr val="0070C0"/>
                </a:solidFill>
                <a:latin typeface="Garamond" panose="02020404030301010803" pitchFamily="18" charset="0"/>
              </a:rPr>
              <a:t>Horror</a:t>
            </a:r>
            <a:r>
              <a:rPr spc="-55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spc="-165" dirty="0">
                <a:solidFill>
                  <a:srgbClr val="0070C0"/>
                </a:solidFill>
                <a:latin typeface="Garamond" panose="02020404030301010803" pitchFamily="18" charset="0"/>
              </a:rPr>
              <a:t>Show</a:t>
            </a:r>
            <a:r>
              <a:rPr spc="-114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spc="-85" dirty="0">
                <a:solidFill>
                  <a:srgbClr val="0070C0"/>
                </a:solidFill>
                <a:latin typeface="Garamond" panose="02020404030301010803" pitchFamily="18" charset="0"/>
              </a:rPr>
              <a:t>Begin</a:t>
            </a:r>
            <a:endParaRPr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38125" y="1571625"/>
            <a:ext cx="6991350" cy="4343400"/>
            <a:chOff x="238125" y="1571625"/>
            <a:chExt cx="6991350" cy="4343400"/>
          </a:xfrm>
        </p:grpSpPr>
        <p:sp>
          <p:nvSpPr>
            <p:cNvPr id="7" name="object 7"/>
            <p:cNvSpPr/>
            <p:nvPr/>
          </p:nvSpPr>
          <p:spPr>
            <a:xfrm>
              <a:off x="247650" y="1581150"/>
              <a:ext cx="6972300" cy="685800"/>
            </a:xfrm>
            <a:custGeom>
              <a:avLst/>
              <a:gdLst/>
              <a:ahLst/>
              <a:cxnLst/>
              <a:rect l="l" t="t" r="r" b="b"/>
              <a:pathLst>
                <a:path w="6972300" h="685800">
                  <a:moveTo>
                    <a:pt x="6858000" y="0"/>
                  </a:moveTo>
                  <a:lnTo>
                    <a:pt x="114300" y="0"/>
                  </a:lnTo>
                  <a:lnTo>
                    <a:pt x="69806" y="8983"/>
                  </a:lnTo>
                  <a:lnTo>
                    <a:pt x="33475" y="33480"/>
                  </a:lnTo>
                  <a:lnTo>
                    <a:pt x="8981" y="69812"/>
                  </a:lnTo>
                  <a:lnTo>
                    <a:pt x="0" y="114300"/>
                  </a:lnTo>
                  <a:lnTo>
                    <a:pt x="0" y="571500"/>
                  </a:lnTo>
                  <a:lnTo>
                    <a:pt x="8981" y="615987"/>
                  </a:lnTo>
                  <a:lnTo>
                    <a:pt x="33475" y="652319"/>
                  </a:lnTo>
                  <a:lnTo>
                    <a:pt x="69806" y="676816"/>
                  </a:lnTo>
                  <a:lnTo>
                    <a:pt x="114300" y="685800"/>
                  </a:lnTo>
                  <a:lnTo>
                    <a:pt x="6858000" y="685800"/>
                  </a:lnTo>
                  <a:lnTo>
                    <a:pt x="6902487" y="676816"/>
                  </a:lnTo>
                  <a:lnTo>
                    <a:pt x="6938819" y="652319"/>
                  </a:lnTo>
                  <a:lnTo>
                    <a:pt x="6963316" y="615987"/>
                  </a:lnTo>
                  <a:lnTo>
                    <a:pt x="6972300" y="571500"/>
                  </a:lnTo>
                  <a:lnTo>
                    <a:pt x="6972300" y="114300"/>
                  </a:lnTo>
                  <a:lnTo>
                    <a:pt x="6963316" y="69812"/>
                  </a:lnTo>
                  <a:lnTo>
                    <a:pt x="6938819" y="33480"/>
                  </a:lnTo>
                  <a:lnTo>
                    <a:pt x="6902487" y="8983"/>
                  </a:lnTo>
                  <a:lnTo>
                    <a:pt x="6858000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47650" y="1581150"/>
              <a:ext cx="6972300" cy="685800"/>
            </a:xfrm>
            <a:custGeom>
              <a:avLst/>
              <a:gdLst/>
              <a:ahLst/>
              <a:cxnLst/>
              <a:rect l="l" t="t" r="r" b="b"/>
              <a:pathLst>
                <a:path w="6972300" h="685800">
                  <a:moveTo>
                    <a:pt x="0" y="114300"/>
                  </a:moveTo>
                  <a:lnTo>
                    <a:pt x="8981" y="69812"/>
                  </a:lnTo>
                  <a:lnTo>
                    <a:pt x="33475" y="33480"/>
                  </a:lnTo>
                  <a:lnTo>
                    <a:pt x="69806" y="8983"/>
                  </a:lnTo>
                  <a:lnTo>
                    <a:pt x="114300" y="0"/>
                  </a:lnTo>
                  <a:lnTo>
                    <a:pt x="6858000" y="0"/>
                  </a:lnTo>
                  <a:lnTo>
                    <a:pt x="6902487" y="8983"/>
                  </a:lnTo>
                  <a:lnTo>
                    <a:pt x="6938819" y="33480"/>
                  </a:lnTo>
                  <a:lnTo>
                    <a:pt x="6963316" y="69812"/>
                  </a:lnTo>
                  <a:lnTo>
                    <a:pt x="6972300" y="114300"/>
                  </a:lnTo>
                  <a:lnTo>
                    <a:pt x="6972300" y="571500"/>
                  </a:lnTo>
                  <a:lnTo>
                    <a:pt x="6963316" y="615987"/>
                  </a:lnTo>
                  <a:lnTo>
                    <a:pt x="6938819" y="652319"/>
                  </a:lnTo>
                  <a:lnTo>
                    <a:pt x="6902487" y="676816"/>
                  </a:lnTo>
                  <a:lnTo>
                    <a:pt x="6858000" y="685800"/>
                  </a:lnTo>
                  <a:lnTo>
                    <a:pt x="114300" y="685800"/>
                  </a:lnTo>
                  <a:lnTo>
                    <a:pt x="69806" y="676816"/>
                  </a:lnTo>
                  <a:lnTo>
                    <a:pt x="33475" y="652319"/>
                  </a:lnTo>
                  <a:lnTo>
                    <a:pt x="8981" y="615987"/>
                  </a:lnTo>
                  <a:lnTo>
                    <a:pt x="0" y="571500"/>
                  </a:lnTo>
                  <a:lnTo>
                    <a:pt x="0" y="11430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247650" y="2314575"/>
              <a:ext cx="6972300" cy="676275"/>
            </a:xfrm>
            <a:custGeom>
              <a:avLst/>
              <a:gdLst/>
              <a:ahLst/>
              <a:cxnLst/>
              <a:rect l="l" t="t" r="r" b="b"/>
              <a:pathLst>
                <a:path w="6972300" h="676275">
                  <a:moveTo>
                    <a:pt x="6859524" y="0"/>
                  </a:moveTo>
                  <a:lnTo>
                    <a:pt x="112712" y="0"/>
                  </a:lnTo>
                  <a:lnTo>
                    <a:pt x="68837" y="8852"/>
                  </a:lnTo>
                  <a:lnTo>
                    <a:pt x="33010" y="33004"/>
                  </a:lnTo>
                  <a:lnTo>
                    <a:pt x="8856" y="68847"/>
                  </a:lnTo>
                  <a:lnTo>
                    <a:pt x="0" y="112775"/>
                  </a:lnTo>
                  <a:lnTo>
                    <a:pt x="0" y="563499"/>
                  </a:lnTo>
                  <a:lnTo>
                    <a:pt x="8856" y="607427"/>
                  </a:lnTo>
                  <a:lnTo>
                    <a:pt x="33010" y="643270"/>
                  </a:lnTo>
                  <a:lnTo>
                    <a:pt x="68837" y="667422"/>
                  </a:lnTo>
                  <a:lnTo>
                    <a:pt x="112712" y="676275"/>
                  </a:lnTo>
                  <a:lnTo>
                    <a:pt x="6859524" y="676275"/>
                  </a:lnTo>
                  <a:lnTo>
                    <a:pt x="6903452" y="667422"/>
                  </a:lnTo>
                  <a:lnTo>
                    <a:pt x="6939295" y="643270"/>
                  </a:lnTo>
                  <a:lnTo>
                    <a:pt x="6963447" y="607427"/>
                  </a:lnTo>
                  <a:lnTo>
                    <a:pt x="6972300" y="563499"/>
                  </a:lnTo>
                  <a:lnTo>
                    <a:pt x="6972300" y="112775"/>
                  </a:lnTo>
                  <a:lnTo>
                    <a:pt x="6963447" y="68847"/>
                  </a:lnTo>
                  <a:lnTo>
                    <a:pt x="6939295" y="33004"/>
                  </a:lnTo>
                  <a:lnTo>
                    <a:pt x="6903452" y="8852"/>
                  </a:lnTo>
                  <a:lnTo>
                    <a:pt x="6859524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47650" y="2314575"/>
              <a:ext cx="6972300" cy="676275"/>
            </a:xfrm>
            <a:custGeom>
              <a:avLst/>
              <a:gdLst/>
              <a:ahLst/>
              <a:cxnLst/>
              <a:rect l="l" t="t" r="r" b="b"/>
              <a:pathLst>
                <a:path w="6972300" h="676275">
                  <a:moveTo>
                    <a:pt x="0" y="112775"/>
                  </a:moveTo>
                  <a:lnTo>
                    <a:pt x="8856" y="68847"/>
                  </a:lnTo>
                  <a:lnTo>
                    <a:pt x="33010" y="33004"/>
                  </a:lnTo>
                  <a:lnTo>
                    <a:pt x="68837" y="8852"/>
                  </a:lnTo>
                  <a:lnTo>
                    <a:pt x="112712" y="0"/>
                  </a:lnTo>
                  <a:lnTo>
                    <a:pt x="6859524" y="0"/>
                  </a:lnTo>
                  <a:lnTo>
                    <a:pt x="6903452" y="8852"/>
                  </a:lnTo>
                  <a:lnTo>
                    <a:pt x="6939295" y="33004"/>
                  </a:lnTo>
                  <a:lnTo>
                    <a:pt x="6963447" y="68847"/>
                  </a:lnTo>
                  <a:lnTo>
                    <a:pt x="6972300" y="112775"/>
                  </a:lnTo>
                  <a:lnTo>
                    <a:pt x="6972300" y="563499"/>
                  </a:lnTo>
                  <a:lnTo>
                    <a:pt x="6963447" y="607427"/>
                  </a:lnTo>
                  <a:lnTo>
                    <a:pt x="6939295" y="643270"/>
                  </a:lnTo>
                  <a:lnTo>
                    <a:pt x="6903452" y="667422"/>
                  </a:lnTo>
                  <a:lnTo>
                    <a:pt x="6859524" y="676275"/>
                  </a:lnTo>
                  <a:lnTo>
                    <a:pt x="112712" y="676275"/>
                  </a:lnTo>
                  <a:lnTo>
                    <a:pt x="68837" y="667422"/>
                  </a:lnTo>
                  <a:lnTo>
                    <a:pt x="33010" y="643270"/>
                  </a:lnTo>
                  <a:lnTo>
                    <a:pt x="8856" y="607427"/>
                  </a:lnTo>
                  <a:lnTo>
                    <a:pt x="0" y="563499"/>
                  </a:lnTo>
                  <a:lnTo>
                    <a:pt x="0" y="112775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47650" y="3038475"/>
              <a:ext cx="6972300" cy="676275"/>
            </a:xfrm>
            <a:custGeom>
              <a:avLst/>
              <a:gdLst/>
              <a:ahLst/>
              <a:cxnLst/>
              <a:rect l="l" t="t" r="r" b="b"/>
              <a:pathLst>
                <a:path w="6972300" h="676275">
                  <a:moveTo>
                    <a:pt x="6859524" y="0"/>
                  </a:moveTo>
                  <a:lnTo>
                    <a:pt x="112712" y="0"/>
                  </a:lnTo>
                  <a:lnTo>
                    <a:pt x="68837" y="8852"/>
                  </a:lnTo>
                  <a:lnTo>
                    <a:pt x="33010" y="33004"/>
                  </a:lnTo>
                  <a:lnTo>
                    <a:pt x="8856" y="68847"/>
                  </a:lnTo>
                  <a:lnTo>
                    <a:pt x="0" y="112775"/>
                  </a:lnTo>
                  <a:lnTo>
                    <a:pt x="0" y="563499"/>
                  </a:lnTo>
                  <a:lnTo>
                    <a:pt x="8856" y="607427"/>
                  </a:lnTo>
                  <a:lnTo>
                    <a:pt x="33010" y="643270"/>
                  </a:lnTo>
                  <a:lnTo>
                    <a:pt x="68837" y="667422"/>
                  </a:lnTo>
                  <a:lnTo>
                    <a:pt x="112712" y="676275"/>
                  </a:lnTo>
                  <a:lnTo>
                    <a:pt x="6859524" y="676275"/>
                  </a:lnTo>
                  <a:lnTo>
                    <a:pt x="6903452" y="667422"/>
                  </a:lnTo>
                  <a:lnTo>
                    <a:pt x="6939295" y="643270"/>
                  </a:lnTo>
                  <a:lnTo>
                    <a:pt x="6963447" y="607427"/>
                  </a:lnTo>
                  <a:lnTo>
                    <a:pt x="6972300" y="563499"/>
                  </a:lnTo>
                  <a:lnTo>
                    <a:pt x="6972300" y="112775"/>
                  </a:lnTo>
                  <a:lnTo>
                    <a:pt x="6963447" y="68847"/>
                  </a:lnTo>
                  <a:lnTo>
                    <a:pt x="6939295" y="33004"/>
                  </a:lnTo>
                  <a:lnTo>
                    <a:pt x="6903452" y="8852"/>
                  </a:lnTo>
                  <a:lnTo>
                    <a:pt x="6859524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247650" y="3038475"/>
              <a:ext cx="6972300" cy="676275"/>
            </a:xfrm>
            <a:custGeom>
              <a:avLst/>
              <a:gdLst/>
              <a:ahLst/>
              <a:cxnLst/>
              <a:rect l="l" t="t" r="r" b="b"/>
              <a:pathLst>
                <a:path w="6972300" h="676275">
                  <a:moveTo>
                    <a:pt x="0" y="112775"/>
                  </a:moveTo>
                  <a:lnTo>
                    <a:pt x="8856" y="68847"/>
                  </a:lnTo>
                  <a:lnTo>
                    <a:pt x="33010" y="33004"/>
                  </a:lnTo>
                  <a:lnTo>
                    <a:pt x="68837" y="8852"/>
                  </a:lnTo>
                  <a:lnTo>
                    <a:pt x="112712" y="0"/>
                  </a:lnTo>
                  <a:lnTo>
                    <a:pt x="6859524" y="0"/>
                  </a:lnTo>
                  <a:lnTo>
                    <a:pt x="6903452" y="8852"/>
                  </a:lnTo>
                  <a:lnTo>
                    <a:pt x="6939295" y="33004"/>
                  </a:lnTo>
                  <a:lnTo>
                    <a:pt x="6963447" y="68847"/>
                  </a:lnTo>
                  <a:lnTo>
                    <a:pt x="6972300" y="112775"/>
                  </a:lnTo>
                  <a:lnTo>
                    <a:pt x="6972300" y="563499"/>
                  </a:lnTo>
                  <a:lnTo>
                    <a:pt x="6963447" y="607427"/>
                  </a:lnTo>
                  <a:lnTo>
                    <a:pt x="6939295" y="643270"/>
                  </a:lnTo>
                  <a:lnTo>
                    <a:pt x="6903452" y="667422"/>
                  </a:lnTo>
                  <a:lnTo>
                    <a:pt x="6859524" y="676275"/>
                  </a:lnTo>
                  <a:lnTo>
                    <a:pt x="112712" y="676275"/>
                  </a:lnTo>
                  <a:lnTo>
                    <a:pt x="68837" y="667422"/>
                  </a:lnTo>
                  <a:lnTo>
                    <a:pt x="33010" y="643270"/>
                  </a:lnTo>
                  <a:lnTo>
                    <a:pt x="8856" y="607427"/>
                  </a:lnTo>
                  <a:lnTo>
                    <a:pt x="0" y="563499"/>
                  </a:lnTo>
                  <a:lnTo>
                    <a:pt x="0" y="112775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247650" y="3771900"/>
              <a:ext cx="6972300" cy="676275"/>
            </a:xfrm>
            <a:custGeom>
              <a:avLst/>
              <a:gdLst/>
              <a:ahLst/>
              <a:cxnLst/>
              <a:rect l="l" t="t" r="r" b="b"/>
              <a:pathLst>
                <a:path w="6972300" h="676275">
                  <a:moveTo>
                    <a:pt x="6859524" y="0"/>
                  </a:moveTo>
                  <a:lnTo>
                    <a:pt x="112712" y="0"/>
                  </a:lnTo>
                  <a:lnTo>
                    <a:pt x="68837" y="8852"/>
                  </a:lnTo>
                  <a:lnTo>
                    <a:pt x="33010" y="33004"/>
                  </a:lnTo>
                  <a:lnTo>
                    <a:pt x="8856" y="68847"/>
                  </a:lnTo>
                  <a:lnTo>
                    <a:pt x="0" y="112775"/>
                  </a:lnTo>
                  <a:lnTo>
                    <a:pt x="0" y="563499"/>
                  </a:lnTo>
                  <a:lnTo>
                    <a:pt x="8856" y="607427"/>
                  </a:lnTo>
                  <a:lnTo>
                    <a:pt x="33010" y="643270"/>
                  </a:lnTo>
                  <a:lnTo>
                    <a:pt x="68837" y="667422"/>
                  </a:lnTo>
                  <a:lnTo>
                    <a:pt x="112712" y="676275"/>
                  </a:lnTo>
                  <a:lnTo>
                    <a:pt x="6859524" y="676275"/>
                  </a:lnTo>
                  <a:lnTo>
                    <a:pt x="6903452" y="667422"/>
                  </a:lnTo>
                  <a:lnTo>
                    <a:pt x="6939295" y="643270"/>
                  </a:lnTo>
                  <a:lnTo>
                    <a:pt x="6963447" y="607427"/>
                  </a:lnTo>
                  <a:lnTo>
                    <a:pt x="6972300" y="563499"/>
                  </a:lnTo>
                  <a:lnTo>
                    <a:pt x="6972300" y="112775"/>
                  </a:lnTo>
                  <a:lnTo>
                    <a:pt x="6963447" y="68847"/>
                  </a:lnTo>
                  <a:lnTo>
                    <a:pt x="6939295" y="33004"/>
                  </a:lnTo>
                  <a:lnTo>
                    <a:pt x="6903452" y="8852"/>
                  </a:lnTo>
                  <a:lnTo>
                    <a:pt x="6859524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247650" y="3771900"/>
              <a:ext cx="6972300" cy="676275"/>
            </a:xfrm>
            <a:custGeom>
              <a:avLst/>
              <a:gdLst/>
              <a:ahLst/>
              <a:cxnLst/>
              <a:rect l="l" t="t" r="r" b="b"/>
              <a:pathLst>
                <a:path w="6972300" h="676275">
                  <a:moveTo>
                    <a:pt x="0" y="112775"/>
                  </a:moveTo>
                  <a:lnTo>
                    <a:pt x="8856" y="68847"/>
                  </a:lnTo>
                  <a:lnTo>
                    <a:pt x="33010" y="33004"/>
                  </a:lnTo>
                  <a:lnTo>
                    <a:pt x="68837" y="8852"/>
                  </a:lnTo>
                  <a:lnTo>
                    <a:pt x="112712" y="0"/>
                  </a:lnTo>
                  <a:lnTo>
                    <a:pt x="6859524" y="0"/>
                  </a:lnTo>
                  <a:lnTo>
                    <a:pt x="6903452" y="8852"/>
                  </a:lnTo>
                  <a:lnTo>
                    <a:pt x="6939295" y="33004"/>
                  </a:lnTo>
                  <a:lnTo>
                    <a:pt x="6963447" y="68847"/>
                  </a:lnTo>
                  <a:lnTo>
                    <a:pt x="6972300" y="112775"/>
                  </a:lnTo>
                  <a:lnTo>
                    <a:pt x="6972300" y="563499"/>
                  </a:lnTo>
                  <a:lnTo>
                    <a:pt x="6963447" y="607427"/>
                  </a:lnTo>
                  <a:lnTo>
                    <a:pt x="6939295" y="643270"/>
                  </a:lnTo>
                  <a:lnTo>
                    <a:pt x="6903452" y="667422"/>
                  </a:lnTo>
                  <a:lnTo>
                    <a:pt x="6859524" y="676275"/>
                  </a:lnTo>
                  <a:lnTo>
                    <a:pt x="112712" y="676275"/>
                  </a:lnTo>
                  <a:lnTo>
                    <a:pt x="68837" y="667422"/>
                  </a:lnTo>
                  <a:lnTo>
                    <a:pt x="33010" y="643270"/>
                  </a:lnTo>
                  <a:lnTo>
                    <a:pt x="8856" y="607427"/>
                  </a:lnTo>
                  <a:lnTo>
                    <a:pt x="0" y="563499"/>
                  </a:lnTo>
                  <a:lnTo>
                    <a:pt x="0" y="112775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247650" y="4495800"/>
              <a:ext cx="6972300" cy="676275"/>
            </a:xfrm>
            <a:custGeom>
              <a:avLst/>
              <a:gdLst/>
              <a:ahLst/>
              <a:cxnLst/>
              <a:rect l="l" t="t" r="r" b="b"/>
              <a:pathLst>
                <a:path w="6972300" h="676275">
                  <a:moveTo>
                    <a:pt x="6859524" y="0"/>
                  </a:moveTo>
                  <a:lnTo>
                    <a:pt x="112712" y="0"/>
                  </a:lnTo>
                  <a:lnTo>
                    <a:pt x="68837" y="8852"/>
                  </a:lnTo>
                  <a:lnTo>
                    <a:pt x="33010" y="33004"/>
                  </a:lnTo>
                  <a:lnTo>
                    <a:pt x="8856" y="68847"/>
                  </a:lnTo>
                  <a:lnTo>
                    <a:pt x="0" y="112775"/>
                  </a:lnTo>
                  <a:lnTo>
                    <a:pt x="0" y="563499"/>
                  </a:lnTo>
                  <a:lnTo>
                    <a:pt x="8856" y="607427"/>
                  </a:lnTo>
                  <a:lnTo>
                    <a:pt x="33010" y="643270"/>
                  </a:lnTo>
                  <a:lnTo>
                    <a:pt x="68837" y="667422"/>
                  </a:lnTo>
                  <a:lnTo>
                    <a:pt x="112712" y="676275"/>
                  </a:lnTo>
                  <a:lnTo>
                    <a:pt x="6859524" y="676275"/>
                  </a:lnTo>
                  <a:lnTo>
                    <a:pt x="6903452" y="667422"/>
                  </a:lnTo>
                  <a:lnTo>
                    <a:pt x="6939295" y="643270"/>
                  </a:lnTo>
                  <a:lnTo>
                    <a:pt x="6963447" y="607427"/>
                  </a:lnTo>
                  <a:lnTo>
                    <a:pt x="6972300" y="563499"/>
                  </a:lnTo>
                  <a:lnTo>
                    <a:pt x="6972300" y="112775"/>
                  </a:lnTo>
                  <a:lnTo>
                    <a:pt x="6963447" y="68847"/>
                  </a:lnTo>
                  <a:lnTo>
                    <a:pt x="6939295" y="33004"/>
                  </a:lnTo>
                  <a:lnTo>
                    <a:pt x="6903452" y="8852"/>
                  </a:lnTo>
                  <a:lnTo>
                    <a:pt x="6859524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247650" y="4495800"/>
              <a:ext cx="6972300" cy="676275"/>
            </a:xfrm>
            <a:custGeom>
              <a:avLst/>
              <a:gdLst/>
              <a:ahLst/>
              <a:cxnLst/>
              <a:rect l="l" t="t" r="r" b="b"/>
              <a:pathLst>
                <a:path w="6972300" h="676275">
                  <a:moveTo>
                    <a:pt x="0" y="112775"/>
                  </a:moveTo>
                  <a:lnTo>
                    <a:pt x="8856" y="68847"/>
                  </a:lnTo>
                  <a:lnTo>
                    <a:pt x="33010" y="33004"/>
                  </a:lnTo>
                  <a:lnTo>
                    <a:pt x="68837" y="8852"/>
                  </a:lnTo>
                  <a:lnTo>
                    <a:pt x="112712" y="0"/>
                  </a:lnTo>
                  <a:lnTo>
                    <a:pt x="6859524" y="0"/>
                  </a:lnTo>
                  <a:lnTo>
                    <a:pt x="6903452" y="8852"/>
                  </a:lnTo>
                  <a:lnTo>
                    <a:pt x="6939295" y="33004"/>
                  </a:lnTo>
                  <a:lnTo>
                    <a:pt x="6963447" y="68847"/>
                  </a:lnTo>
                  <a:lnTo>
                    <a:pt x="6972300" y="112775"/>
                  </a:lnTo>
                  <a:lnTo>
                    <a:pt x="6972300" y="563499"/>
                  </a:lnTo>
                  <a:lnTo>
                    <a:pt x="6963447" y="607427"/>
                  </a:lnTo>
                  <a:lnTo>
                    <a:pt x="6939295" y="643270"/>
                  </a:lnTo>
                  <a:lnTo>
                    <a:pt x="6903452" y="667422"/>
                  </a:lnTo>
                  <a:lnTo>
                    <a:pt x="6859524" y="676275"/>
                  </a:lnTo>
                  <a:lnTo>
                    <a:pt x="112712" y="676275"/>
                  </a:lnTo>
                  <a:lnTo>
                    <a:pt x="68837" y="667422"/>
                  </a:lnTo>
                  <a:lnTo>
                    <a:pt x="33010" y="643270"/>
                  </a:lnTo>
                  <a:lnTo>
                    <a:pt x="8856" y="607427"/>
                  </a:lnTo>
                  <a:lnTo>
                    <a:pt x="0" y="563499"/>
                  </a:lnTo>
                  <a:lnTo>
                    <a:pt x="0" y="112775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247650" y="5219700"/>
              <a:ext cx="6972300" cy="685800"/>
            </a:xfrm>
            <a:custGeom>
              <a:avLst/>
              <a:gdLst/>
              <a:ahLst/>
              <a:cxnLst/>
              <a:rect l="l" t="t" r="r" b="b"/>
              <a:pathLst>
                <a:path w="6972300" h="685800">
                  <a:moveTo>
                    <a:pt x="6858000" y="0"/>
                  </a:moveTo>
                  <a:lnTo>
                    <a:pt x="114300" y="0"/>
                  </a:lnTo>
                  <a:lnTo>
                    <a:pt x="69806" y="8983"/>
                  </a:lnTo>
                  <a:lnTo>
                    <a:pt x="33475" y="33480"/>
                  </a:lnTo>
                  <a:lnTo>
                    <a:pt x="8981" y="69812"/>
                  </a:lnTo>
                  <a:lnTo>
                    <a:pt x="0" y="114300"/>
                  </a:lnTo>
                  <a:lnTo>
                    <a:pt x="0" y="571500"/>
                  </a:lnTo>
                  <a:lnTo>
                    <a:pt x="8981" y="615993"/>
                  </a:lnTo>
                  <a:lnTo>
                    <a:pt x="33475" y="652324"/>
                  </a:lnTo>
                  <a:lnTo>
                    <a:pt x="69806" y="676818"/>
                  </a:lnTo>
                  <a:lnTo>
                    <a:pt x="114300" y="685800"/>
                  </a:lnTo>
                  <a:lnTo>
                    <a:pt x="6858000" y="685800"/>
                  </a:lnTo>
                  <a:lnTo>
                    <a:pt x="6902487" y="676818"/>
                  </a:lnTo>
                  <a:lnTo>
                    <a:pt x="6938819" y="652324"/>
                  </a:lnTo>
                  <a:lnTo>
                    <a:pt x="6963316" y="615993"/>
                  </a:lnTo>
                  <a:lnTo>
                    <a:pt x="6972300" y="571500"/>
                  </a:lnTo>
                  <a:lnTo>
                    <a:pt x="6972300" y="114300"/>
                  </a:lnTo>
                  <a:lnTo>
                    <a:pt x="6963316" y="69812"/>
                  </a:lnTo>
                  <a:lnTo>
                    <a:pt x="6938819" y="33480"/>
                  </a:lnTo>
                  <a:lnTo>
                    <a:pt x="6902487" y="8983"/>
                  </a:lnTo>
                  <a:lnTo>
                    <a:pt x="6858000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47650" y="5219700"/>
              <a:ext cx="6972300" cy="685800"/>
            </a:xfrm>
            <a:custGeom>
              <a:avLst/>
              <a:gdLst/>
              <a:ahLst/>
              <a:cxnLst/>
              <a:rect l="l" t="t" r="r" b="b"/>
              <a:pathLst>
                <a:path w="6972300" h="685800">
                  <a:moveTo>
                    <a:pt x="0" y="114300"/>
                  </a:moveTo>
                  <a:lnTo>
                    <a:pt x="8981" y="69812"/>
                  </a:lnTo>
                  <a:lnTo>
                    <a:pt x="33475" y="33480"/>
                  </a:lnTo>
                  <a:lnTo>
                    <a:pt x="69806" y="8983"/>
                  </a:lnTo>
                  <a:lnTo>
                    <a:pt x="114300" y="0"/>
                  </a:lnTo>
                  <a:lnTo>
                    <a:pt x="6858000" y="0"/>
                  </a:lnTo>
                  <a:lnTo>
                    <a:pt x="6902487" y="8983"/>
                  </a:lnTo>
                  <a:lnTo>
                    <a:pt x="6938819" y="33480"/>
                  </a:lnTo>
                  <a:lnTo>
                    <a:pt x="6963316" y="69812"/>
                  </a:lnTo>
                  <a:lnTo>
                    <a:pt x="6972300" y="114300"/>
                  </a:lnTo>
                  <a:lnTo>
                    <a:pt x="6972300" y="571500"/>
                  </a:lnTo>
                  <a:lnTo>
                    <a:pt x="6963316" y="615993"/>
                  </a:lnTo>
                  <a:lnTo>
                    <a:pt x="6938819" y="652324"/>
                  </a:lnTo>
                  <a:lnTo>
                    <a:pt x="6902487" y="676818"/>
                  </a:lnTo>
                  <a:lnTo>
                    <a:pt x="6858000" y="685800"/>
                  </a:lnTo>
                  <a:lnTo>
                    <a:pt x="114300" y="685800"/>
                  </a:lnTo>
                  <a:lnTo>
                    <a:pt x="69806" y="676818"/>
                  </a:lnTo>
                  <a:lnTo>
                    <a:pt x="33475" y="652324"/>
                  </a:lnTo>
                  <a:lnTo>
                    <a:pt x="8981" y="615993"/>
                  </a:lnTo>
                  <a:lnTo>
                    <a:pt x="0" y="571500"/>
                  </a:lnTo>
                  <a:lnTo>
                    <a:pt x="0" y="11430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34009" y="1756473"/>
            <a:ext cx="6489700" cy="393255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spc="-30">
                <a:solidFill>
                  <a:srgbClr val="FFFFFF"/>
                </a:solidFill>
                <a:latin typeface="Arial"/>
                <a:cs typeface="Arial"/>
              </a:rPr>
              <a:t>Group</a:t>
            </a:r>
            <a:r>
              <a:rPr sz="17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financial</a:t>
            </a:r>
            <a:r>
              <a:rPr sz="17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>
                <a:solidFill>
                  <a:srgbClr val="FFFFFF"/>
                </a:solidFill>
                <a:latin typeface="Arial"/>
                <a:cs typeface="Arial"/>
              </a:rPr>
              <a:t>model</a:t>
            </a:r>
            <a:r>
              <a:rPr sz="17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30">
                <a:solidFill>
                  <a:srgbClr val="FFFFFF"/>
                </a:solidFill>
                <a:latin typeface="Arial"/>
                <a:cs typeface="Arial"/>
              </a:rPr>
              <a:t>shows</a:t>
            </a:r>
            <a:r>
              <a:rPr sz="17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0">
                <a:solidFill>
                  <a:srgbClr val="FFFFFF"/>
                </a:solidFill>
                <a:latin typeface="Arial"/>
                <a:cs typeface="Arial"/>
              </a:rPr>
              <a:t>need</a:t>
            </a:r>
            <a:r>
              <a:rPr sz="17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7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35">
                <a:solidFill>
                  <a:srgbClr val="FFFFFF"/>
                </a:solidFill>
                <a:latin typeface="Arial"/>
                <a:cs typeface="Arial"/>
              </a:rPr>
              <a:t>$8M</a:t>
            </a:r>
            <a:r>
              <a:rPr sz="1700" spc="-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>
                <a:solidFill>
                  <a:srgbClr val="FFFFFF"/>
                </a:solidFill>
                <a:latin typeface="Arial"/>
                <a:cs typeface="Arial"/>
              </a:rPr>
              <a:t>subsidy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739"/>
              </a:spcBef>
            </a:pPr>
            <a:endParaRPr sz="1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700" spc="-114">
                <a:solidFill>
                  <a:srgbClr val="FFFFFF"/>
                </a:solidFill>
                <a:latin typeface="Arial"/>
                <a:cs typeface="Arial"/>
              </a:rPr>
              <a:t>CEO</a:t>
            </a:r>
            <a:r>
              <a:rPr sz="17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>
                <a:solidFill>
                  <a:srgbClr val="FFFFFF"/>
                </a:solidFill>
                <a:latin typeface="Arial"/>
                <a:cs typeface="Arial"/>
              </a:rPr>
              <a:t>wants</a:t>
            </a:r>
            <a:r>
              <a:rPr sz="17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40">
                <a:solidFill>
                  <a:srgbClr val="FFFFFF"/>
                </a:solidFill>
                <a:latin typeface="Arial"/>
                <a:cs typeface="Arial"/>
              </a:rPr>
              <a:t>group</a:t>
            </a:r>
            <a:r>
              <a:rPr sz="17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7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0">
                <a:solidFill>
                  <a:srgbClr val="FFFFFF"/>
                </a:solidFill>
                <a:latin typeface="Arial"/>
                <a:cs typeface="Arial"/>
              </a:rPr>
              <a:t>add</a:t>
            </a:r>
            <a:r>
              <a:rPr sz="17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5">
                <a:solidFill>
                  <a:srgbClr val="FFFFFF"/>
                </a:solidFill>
                <a:latin typeface="Arial"/>
                <a:cs typeface="Arial"/>
              </a:rPr>
              <a:t>CRNA’s</a:t>
            </a:r>
            <a:r>
              <a:rPr sz="17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7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7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>
                <a:solidFill>
                  <a:srgbClr val="FFFFFF"/>
                </a:solidFill>
                <a:latin typeface="Arial"/>
                <a:cs typeface="Arial"/>
              </a:rPr>
              <a:t>physician</a:t>
            </a:r>
            <a:r>
              <a:rPr sz="17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>
                <a:solidFill>
                  <a:srgbClr val="FFFFFF"/>
                </a:solidFill>
                <a:latin typeface="Arial"/>
                <a:cs typeface="Arial"/>
              </a:rPr>
              <a:t>model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739"/>
              </a:spcBef>
            </a:pPr>
            <a:endParaRPr sz="1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700" spc="-10">
                <a:solidFill>
                  <a:srgbClr val="FFFFFF"/>
                </a:solidFill>
                <a:latin typeface="Arial"/>
                <a:cs typeface="Arial"/>
              </a:rPr>
              <a:t>Medically</a:t>
            </a:r>
            <a:r>
              <a:rPr sz="17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directed</a:t>
            </a:r>
            <a:r>
              <a:rPr sz="17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model</a:t>
            </a:r>
            <a:r>
              <a:rPr sz="17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30">
                <a:solidFill>
                  <a:srgbClr val="FFFFFF"/>
                </a:solidFill>
                <a:latin typeface="Arial"/>
                <a:cs typeface="Arial"/>
              </a:rPr>
              <a:t>shows</a:t>
            </a:r>
            <a:r>
              <a:rPr sz="17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minimal</a:t>
            </a:r>
            <a:r>
              <a:rPr sz="17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financial</a:t>
            </a:r>
            <a:r>
              <a:rPr sz="17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>
                <a:solidFill>
                  <a:srgbClr val="FFFFFF"/>
                </a:solidFill>
                <a:latin typeface="Arial"/>
                <a:cs typeface="Arial"/>
              </a:rPr>
              <a:t>impact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10"/>
              </a:spcBef>
            </a:pPr>
            <a:endParaRPr sz="1700">
              <a:latin typeface="Arial"/>
              <a:cs typeface="Arial"/>
            </a:endParaRPr>
          </a:p>
          <a:p>
            <a:pPr marL="12700">
              <a:lnSpc>
                <a:spcPts val="1960"/>
              </a:lnSpc>
            </a:pPr>
            <a:r>
              <a:rPr sz="1700" spc="-10">
                <a:solidFill>
                  <a:srgbClr val="FFFFFF"/>
                </a:solidFill>
                <a:latin typeface="Arial"/>
                <a:cs typeface="Arial"/>
              </a:rPr>
              <a:t>Facility</a:t>
            </a:r>
            <a:r>
              <a:rPr sz="17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30">
                <a:solidFill>
                  <a:srgbClr val="FFFFFF"/>
                </a:solidFill>
                <a:latin typeface="Arial"/>
                <a:cs typeface="Arial"/>
              </a:rPr>
              <a:t>refuses</a:t>
            </a:r>
            <a:r>
              <a:rPr sz="17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7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adjust</a:t>
            </a:r>
            <a:r>
              <a:rPr sz="17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60">
                <a:solidFill>
                  <a:srgbClr val="FFFFFF"/>
                </a:solidFill>
                <a:latin typeface="Arial"/>
                <a:cs typeface="Arial"/>
              </a:rPr>
              <a:t>coverage</a:t>
            </a:r>
            <a:r>
              <a:rPr sz="17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5">
                <a:solidFill>
                  <a:srgbClr val="FFFFFF"/>
                </a:solidFill>
                <a:latin typeface="Arial"/>
                <a:cs typeface="Arial"/>
              </a:rPr>
              <a:t>requests</a:t>
            </a:r>
            <a:r>
              <a:rPr sz="17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>
                <a:solidFill>
                  <a:srgbClr val="FFFFFF"/>
                </a:solidFill>
                <a:latin typeface="Arial"/>
                <a:cs typeface="Arial"/>
              </a:rPr>
              <a:t>despite</a:t>
            </a:r>
            <a:r>
              <a:rPr sz="17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poor</a:t>
            </a:r>
            <a:r>
              <a:rPr sz="17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>
                <a:solidFill>
                  <a:srgbClr val="FFFFFF"/>
                </a:solidFill>
                <a:latin typeface="Arial"/>
                <a:cs typeface="Arial"/>
              </a:rPr>
              <a:t>OR/NORA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ts val="1960"/>
              </a:lnSpc>
            </a:pPr>
            <a:r>
              <a:rPr sz="1700" spc="-10">
                <a:solidFill>
                  <a:srgbClr val="FFFFFF"/>
                </a:solidFill>
                <a:latin typeface="Arial"/>
                <a:cs typeface="Arial"/>
              </a:rPr>
              <a:t>utilization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ts val="1960"/>
              </a:lnSpc>
              <a:spcBef>
                <a:spcPts val="1820"/>
              </a:spcBef>
            </a:pPr>
            <a:r>
              <a:rPr sz="1700" spc="-114">
                <a:solidFill>
                  <a:srgbClr val="FFFFFF"/>
                </a:solidFill>
                <a:latin typeface="Arial"/>
                <a:cs typeface="Arial"/>
              </a:rPr>
              <a:t>CEO</a:t>
            </a:r>
            <a:r>
              <a:rPr sz="17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5">
                <a:solidFill>
                  <a:srgbClr val="FFFFFF"/>
                </a:solidFill>
                <a:latin typeface="Arial"/>
                <a:cs typeface="Arial"/>
              </a:rPr>
              <a:t>proposes</a:t>
            </a:r>
            <a:r>
              <a:rPr sz="17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35">
                <a:solidFill>
                  <a:srgbClr val="FFFFFF"/>
                </a:solidFill>
                <a:latin typeface="Arial"/>
                <a:cs typeface="Arial"/>
              </a:rPr>
              <a:t>various</a:t>
            </a:r>
            <a:r>
              <a:rPr sz="17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financial</a:t>
            </a:r>
            <a:r>
              <a:rPr sz="17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solutions</a:t>
            </a:r>
            <a:r>
              <a:rPr sz="17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7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which</a:t>
            </a:r>
            <a:r>
              <a:rPr sz="17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7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35">
                <a:solidFill>
                  <a:srgbClr val="FFFFFF"/>
                </a:solidFill>
                <a:latin typeface="Arial"/>
                <a:cs typeface="Arial"/>
              </a:rPr>
              <a:t>equate</a:t>
            </a:r>
            <a:r>
              <a:rPr sz="17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7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ts val="1960"/>
              </a:lnSpc>
            </a:pPr>
            <a:r>
              <a:rPr sz="1700" spc="-40">
                <a:solidFill>
                  <a:srgbClr val="FFFFFF"/>
                </a:solidFill>
                <a:latin typeface="Arial"/>
                <a:cs typeface="Arial"/>
              </a:rPr>
              <a:t>$1.5M</a:t>
            </a:r>
            <a:r>
              <a:rPr sz="17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7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r>
              <a:rPr sz="17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7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7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7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60">
                <a:solidFill>
                  <a:srgbClr val="FFFFFF"/>
                </a:solidFill>
                <a:latin typeface="Arial"/>
                <a:cs typeface="Arial"/>
              </a:rPr>
              <a:t>says</a:t>
            </a:r>
            <a:r>
              <a:rPr sz="17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7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45">
                <a:solidFill>
                  <a:srgbClr val="FFFFFF"/>
                </a:solidFill>
                <a:latin typeface="Arial"/>
                <a:cs typeface="Arial"/>
              </a:rPr>
              <a:t>group</a:t>
            </a:r>
            <a:r>
              <a:rPr sz="17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45">
                <a:solidFill>
                  <a:srgbClr val="FFFFFF"/>
                </a:solidFill>
                <a:latin typeface="Arial"/>
                <a:cs typeface="Arial"/>
              </a:rPr>
              <a:t>ask</a:t>
            </a:r>
            <a:r>
              <a:rPr sz="1700" spc="-2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70">
                <a:solidFill>
                  <a:srgbClr val="FFFFFF"/>
                </a:solidFill>
                <a:latin typeface="Arial"/>
                <a:cs typeface="Arial"/>
              </a:rPr>
              <a:t>“will</a:t>
            </a:r>
            <a:r>
              <a:rPr sz="17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>
                <a:solidFill>
                  <a:srgbClr val="FFFFFF"/>
                </a:solidFill>
                <a:latin typeface="Arial"/>
                <a:cs typeface="Arial"/>
              </a:rPr>
              <a:t>bankrupt</a:t>
            </a:r>
            <a:r>
              <a:rPr sz="17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700" spc="-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>
                <a:solidFill>
                  <a:srgbClr val="FFFFFF"/>
                </a:solidFill>
                <a:latin typeface="Arial"/>
                <a:cs typeface="Arial"/>
              </a:rPr>
              <a:t>hospital”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95"/>
              </a:spcBef>
            </a:pPr>
            <a:endParaRPr sz="1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700" spc="-35">
                <a:solidFill>
                  <a:srgbClr val="FFFFFF"/>
                </a:solidFill>
                <a:latin typeface="Arial"/>
                <a:cs typeface="Arial"/>
              </a:rPr>
              <a:t>After</a:t>
            </a:r>
            <a:r>
              <a:rPr sz="17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5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7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months</a:t>
            </a:r>
            <a:r>
              <a:rPr sz="17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35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700" spc="-125">
                <a:solidFill>
                  <a:srgbClr val="FFFFFF"/>
                </a:solidFill>
                <a:latin typeface="Arial"/>
                <a:cs typeface="Arial"/>
              </a:rPr>
              <a:t> FMV</a:t>
            </a:r>
            <a:r>
              <a:rPr sz="17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firm</a:t>
            </a:r>
            <a:r>
              <a:rPr sz="17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7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75">
                <a:solidFill>
                  <a:srgbClr val="FFFFFF"/>
                </a:solidFill>
                <a:latin typeface="Arial"/>
                <a:cs typeface="Arial"/>
              </a:rPr>
              <a:t>engaged</a:t>
            </a:r>
            <a:r>
              <a:rPr sz="17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7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7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hospital</a:t>
            </a:r>
            <a:r>
              <a:rPr sz="17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>
                <a:solidFill>
                  <a:srgbClr val="FFFFFF"/>
                </a:solidFill>
                <a:latin typeface="Arial"/>
                <a:cs typeface="Arial"/>
              </a:rPr>
              <a:t>leadership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5612" y="262255"/>
            <a:ext cx="5251505" cy="63222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0" spc="-45" dirty="0">
                <a:solidFill>
                  <a:srgbClr val="006FC0"/>
                </a:solidFill>
                <a:latin typeface="Garamond" panose="02020404030301010803" pitchFamily="18" charset="0"/>
              </a:rPr>
              <a:t>The</a:t>
            </a:r>
            <a:r>
              <a:rPr sz="4000" spc="-145" dirty="0">
                <a:solidFill>
                  <a:srgbClr val="006FC0"/>
                </a:solidFill>
                <a:latin typeface="Garamond" panose="02020404030301010803" pitchFamily="18" charset="0"/>
              </a:rPr>
              <a:t> </a:t>
            </a:r>
            <a:r>
              <a:rPr sz="4000" spc="-130" dirty="0">
                <a:solidFill>
                  <a:srgbClr val="006FC0"/>
                </a:solidFill>
                <a:latin typeface="Garamond" panose="02020404030301010803" pitchFamily="18" charset="0"/>
              </a:rPr>
              <a:t>Crypt</a:t>
            </a:r>
            <a:r>
              <a:rPr sz="4000" spc="-114" dirty="0">
                <a:solidFill>
                  <a:srgbClr val="006FC0"/>
                </a:solidFill>
                <a:latin typeface="Garamond" panose="02020404030301010803" pitchFamily="18" charset="0"/>
              </a:rPr>
              <a:t> </a:t>
            </a:r>
            <a:r>
              <a:rPr sz="4000" spc="-85" dirty="0">
                <a:solidFill>
                  <a:srgbClr val="006FC0"/>
                </a:solidFill>
                <a:latin typeface="Garamond" panose="02020404030301010803" pitchFamily="18" charset="0"/>
              </a:rPr>
              <a:t>Unfolds</a:t>
            </a:r>
            <a:endParaRPr sz="4000" dirty="0">
              <a:latin typeface="Garamond" panose="02020404030301010803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5745" y="1009967"/>
            <a:ext cx="4370070" cy="4900252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240029" marR="67310" indent="-227329" algn="l">
              <a:lnSpc>
                <a:spcPct val="79500"/>
              </a:lnSpc>
              <a:spcBef>
                <a:spcPts val="690"/>
              </a:spcBef>
              <a:buChar char="•"/>
              <a:tabLst>
                <a:tab pos="241300" algn="l"/>
              </a:tabLst>
            </a:pPr>
            <a:r>
              <a:rPr sz="24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Group</a:t>
            </a:r>
            <a:r>
              <a:rPr sz="2400" spc="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financial</a:t>
            </a:r>
            <a:r>
              <a:rPr sz="2400" spc="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losses</a:t>
            </a:r>
            <a:r>
              <a:rPr sz="2400" spc="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mount, 	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physicians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working</a:t>
            </a:r>
            <a:r>
              <a:rPr sz="2400" spc="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more 	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hours</a:t>
            </a:r>
            <a:r>
              <a:rPr sz="2400" spc="-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z="2400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making</a:t>
            </a:r>
            <a:r>
              <a:rPr sz="24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less</a:t>
            </a:r>
            <a:r>
              <a:rPr sz="2400" spc="-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money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0029" indent="-227329" algn="l">
              <a:lnSpc>
                <a:spcPts val="2565"/>
              </a:lnSpc>
              <a:spcBef>
                <a:spcPts val="500"/>
              </a:spcBef>
              <a:buChar char="•"/>
              <a:tabLst>
                <a:tab pos="240029" algn="l"/>
              </a:tabLst>
            </a:pP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Facility</a:t>
            </a:r>
            <a:r>
              <a:rPr sz="24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threatens</a:t>
            </a:r>
            <a:r>
              <a:rPr sz="24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group</a:t>
            </a:r>
            <a:r>
              <a:rPr sz="2400" spc="-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with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algn="l">
              <a:lnSpc>
                <a:spcPts val="2565"/>
              </a:lnSpc>
            </a:pPr>
            <a:r>
              <a:rPr sz="24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RFP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0029" marR="306070" indent="-227329" algn="l">
              <a:lnSpc>
                <a:spcPct val="80900"/>
              </a:lnSpc>
              <a:spcBef>
                <a:spcPts val="975"/>
              </a:spcBef>
              <a:buChar char="•"/>
              <a:tabLst>
                <a:tab pos="241300" algn="l"/>
              </a:tabLst>
            </a:pPr>
            <a:r>
              <a:rPr sz="24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Group</a:t>
            </a:r>
            <a:r>
              <a:rPr sz="2400" spc="-1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revises</a:t>
            </a:r>
            <a:r>
              <a:rPr sz="2400" spc="-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2400" spc="-10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requested 	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subsidy</a:t>
            </a:r>
            <a:r>
              <a:rPr sz="2400"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UP</a:t>
            </a:r>
            <a:r>
              <a:rPr sz="24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z="2400" spc="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$9M</a:t>
            </a:r>
            <a:r>
              <a:rPr sz="24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due</a:t>
            </a:r>
            <a:r>
              <a:rPr sz="2400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 	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rapidly</a:t>
            </a:r>
            <a:r>
              <a:rPr sz="2400" spc="-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changing</a:t>
            </a:r>
            <a:r>
              <a:rPr sz="2400"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market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0029" marR="153670" indent="-227329" algn="l">
              <a:lnSpc>
                <a:spcPct val="79500"/>
              </a:lnSpc>
              <a:spcBef>
                <a:spcPts val="1015"/>
              </a:spcBef>
              <a:buChar char="•"/>
              <a:tabLst>
                <a:tab pos="241300" algn="l"/>
              </a:tabLst>
            </a:pP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2400" spc="-1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Group</a:t>
            </a:r>
            <a:r>
              <a:rPr sz="2400" spc="-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votes</a:t>
            </a:r>
            <a:r>
              <a:rPr sz="2400" spc="-1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z="2400" spc="-1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terminate 	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negotiations,</a:t>
            </a:r>
            <a:r>
              <a:rPr sz="2400" spc="1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with</a:t>
            </a:r>
            <a:r>
              <a:rPr sz="2400" spc="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about</a:t>
            </a:r>
            <a:r>
              <a:rPr sz="2400" spc="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2 	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months</a:t>
            </a:r>
            <a:r>
              <a:rPr sz="2400" spc="1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z="2400" spc="1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contract</a:t>
            </a:r>
            <a:r>
              <a:rPr sz="2400" spc="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end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0029" marR="5080" indent="-227329" algn="l">
              <a:lnSpc>
                <a:spcPts val="2330"/>
              </a:lnSpc>
              <a:spcBef>
                <a:spcPts val="965"/>
              </a:spcBef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Facility</a:t>
            </a:r>
            <a:r>
              <a:rPr sz="24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engages</a:t>
            </a:r>
            <a:r>
              <a:rPr sz="2400" spc="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locums'</a:t>
            </a:r>
            <a:r>
              <a:rPr sz="24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firms 	</a:t>
            </a:r>
            <a:r>
              <a:rPr sz="2400" spc="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for</a:t>
            </a:r>
            <a:r>
              <a:rPr sz="2400" spc="1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MOR,</a:t>
            </a:r>
            <a:r>
              <a:rPr sz="2400" spc="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contracts</a:t>
            </a:r>
            <a:r>
              <a:rPr sz="2400" spc="1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with</a:t>
            </a:r>
            <a:r>
              <a:rPr sz="2400" spc="1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group 	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at</a:t>
            </a:r>
            <a:r>
              <a:rPr sz="24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2X</a:t>
            </a:r>
            <a:r>
              <a:rPr sz="24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24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rate</a:t>
            </a:r>
            <a:r>
              <a:rPr sz="24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z="24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cover</a:t>
            </a:r>
            <a:r>
              <a:rPr sz="2400"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CV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15815" y="262255"/>
            <a:ext cx="7480808" cy="564796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44175" y="5962650"/>
            <a:ext cx="3019224" cy="77152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43550" y="2390774"/>
              <a:ext cx="6648450" cy="44672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43550" y="9525"/>
              <a:ext cx="6648450" cy="239077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8739" y="249618"/>
            <a:ext cx="11474767" cy="1263743"/>
          </a:xfrm>
          <a:prstGeom prst="rect">
            <a:avLst/>
          </a:prstGeom>
        </p:spPr>
        <p:txBody>
          <a:bodyPr vert="horz" wrap="square" lIns="0" tIns="580961" rIns="0" bIns="0" rtlCol="0">
            <a:spAutoFit/>
          </a:bodyPr>
          <a:lstStyle/>
          <a:p>
            <a:pPr marL="1036955">
              <a:lnSpc>
                <a:spcPct val="100000"/>
              </a:lnSpc>
              <a:spcBef>
                <a:spcPts val="130"/>
              </a:spcBef>
            </a:pPr>
            <a:r>
              <a:rPr spc="-340" dirty="0">
                <a:solidFill>
                  <a:srgbClr val="00AFEF"/>
                </a:solidFill>
                <a:latin typeface="Garamond" panose="02020404030301010803" pitchFamily="18" charset="0"/>
              </a:rPr>
              <a:t>The</a:t>
            </a:r>
            <a:r>
              <a:rPr spc="-405" dirty="0">
                <a:solidFill>
                  <a:srgbClr val="00AFEF"/>
                </a:solidFill>
                <a:latin typeface="Garamond" panose="02020404030301010803" pitchFamily="18" charset="0"/>
              </a:rPr>
              <a:t> </a:t>
            </a:r>
            <a:r>
              <a:rPr spc="-240" dirty="0">
                <a:solidFill>
                  <a:srgbClr val="00AFEF"/>
                </a:solidFill>
                <a:latin typeface="Garamond" panose="02020404030301010803" pitchFamily="18" charset="0"/>
              </a:rPr>
              <a:t>Final</a:t>
            </a:r>
            <a:r>
              <a:rPr spc="-405" dirty="0">
                <a:solidFill>
                  <a:srgbClr val="00AFEF"/>
                </a:solidFill>
                <a:latin typeface="Garamond" panose="02020404030301010803" pitchFamily="18" charset="0"/>
              </a:rPr>
              <a:t> </a:t>
            </a:r>
            <a:r>
              <a:rPr spc="-295" dirty="0">
                <a:solidFill>
                  <a:srgbClr val="00AFEF"/>
                </a:solidFill>
                <a:latin typeface="Garamond" panose="02020404030301010803" pitchFamily="18" charset="0"/>
              </a:rPr>
              <a:t>Scene</a:t>
            </a:r>
          </a:p>
        </p:txBody>
      </p:sp>
      <p:sp>
        <p:nvSpPr>
          <p:cNvPr id="8" name="object 8"/>
          <p:cNvSpPr/>
          <p:nvPr/>
        </p:nvSpPr>
        <p:spPr>
          <a:xfrm>
            <a:off x="1195387" y="2398776"/>
            <a:ext cx="10996930" cy="12700"/>
          </a:xfrm>
          <a:custGeom>
            <a:avLst/>
            <a:gdLst/>
            <a:ahLst/>
            <a:cxnLst/>
            <a:rect l="l" t="t" r="r" b="b"/>
            <a:pathLst>
              <a:path w="10996930" h="12700">
                <a:moveTo>
                  <a:pt x="10996612" y="0"/>
                </a:moveTo>
                <a:lnTo>
                  <a:pt x="0" y="0"/>
                </a:lnTo>
                <a:lnTo>
                  <a:pt x="0" y="12700"/>
                </a:lnTo>
                <a:lnTo>
                  <a:pt x="10996612" y="12700"/>
                </a:lnTo>
                <a:lnTo>
                  <a:pt x="10996612" y="0"/>
                </a:lnTo>
                <a:close/>
              </a:path>
            </a:pathLst>
          </a:custGeom>
          <a:solidFill>
            <a:srgbClr val="E97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67460" y="2461513"/>
            <a:ext cx="9999630" cy="319985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 marR="1075690" indent="227965">
              <a:lnSpc>
                <a:spcPts val="3080"/>
              </a:lnSpc>
              <a:spcBef>
                <a:spcPts val="415"/>
              </a:spcBef>
              <a:buChar char="•"/>
              <a:tabLst>
                <a:tab pos="240665" algn="l"/>
              </a:tabLst>
            </a:pPr>
            <a:r>
              <a:rPr sz="2800" spc="-2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Group</a:t>
            </a:r>
            <a:r>
              <a:rPr sz="2800" spc="-4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expands</a:t>
            </a:r>
            <a:r>
              <a:rPr sz="2800" spc="-14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-6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coverage</a:t>
            </a:r>
            <a:r>
              <a:rPr sz="2800" spc="-9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at</a:t>
            </a:r>
            <a:r>
              <a:rPr sz="2800" spc="-5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their</a:t>
            </a:r>
            <a:r>
              <a:rPr sz="2800" spc="-8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other</a:t>
            </a:r>
            <a:r>
              <a:rPr sz="2800" spc="-8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facilities</a:t>
            </a:r>
            <a:r>
              <a:rPr sz="2800" spc="-5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at favorable</a:t>
            </a:r>
            <a:r>
              <a:rPr sz="2800" spc="-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support</a:t>
            </a:r>
            <a:r>
              <a:rPr sz="2800" spc="-13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levels</a:t>
            </a:r>
            <a:endParaRPr sz="2800" dirty="0">
              <a:latin typeface="Garamond" panose="02020404030301010803" pitchFamily="18" charset="0"/>
              <a:cs typeface="Arial"/>
            </a:endParaRPr>
          </a:p>
          <a:p>
            <a:pPr marL="12700" marR="272415" indent="227965">
              <a:lnSpc>
                <a:spcPct val="92200"/>
              </a:lnSpc>
              <a:spcBef>
                <a:spcPts val="869"/>
              </a:spcBef>
              <a:buChar char="•"/>
              <a:tabLst>
                <a:tab pos="240665" algn="l"/>
              </a:tabLst>
            </a:pPr>
            <a:r>
              <a:rPr sz="2800" spc="-3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At</a:t>
            </a:r>
            <a:r>
              <a:rPr sz="2800" spc="-5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2800" spc="-1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2-month</a:t>
            </a:r>
            <a:r>
              <a:rPr sz="2800" spc="-8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transition</a:t>
            </a:r>
            <a:r>
              <a:rPr sz="2800" spc="-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date,</a:t>
            </a:r>
            <a:r>
              <a:rPr sz="2800" spc="-2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hospital</a:t>
            </a:r>
            <a:r>
              <a:rPr sz="2800" spc="-10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-3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has</a:t>
            </a:r>
            <a:r>
              <a:rPr sz="2800" spc="-5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cobbled together</a:t>
            </a:r>
            <a:r>
              <a:rPr sz="2800" spc="-17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approximately</a:t>
            </a:r>
            <a:r>
              <a:rPr sz="2800" spc="-12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-9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75%</a:t>
            </a:r>
            <a:r>
              <a:rPr sz="2800" spc="-18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5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of</a:t>
            </a:r>
            <a:r>
              <a:rPr sz="2800" spc="-14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needed</a:t>
            </a:r>
            <a:r>
              <a:rPr sz="2800" spc="-12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-7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coverage</a:t>
            </a:r>
            <a:r>
              <a:rPr sz="2800" spc="-17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through </a:t>
            </a:r>
            <a:r>
              <a:rPr sz="2800" spc="4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locums</a:t>
            </a:r>
            <a:endParaRPr sz="2800" dirty="0">
              <a:latin typeface="Garamond" panose="02020404030301010803" pitchFamily="18" charset="0"/>
              <a:cs typeface="Arial"/>
            </a:endParaRPr>
          </a:p>
          <a:p>
            <a:pPr marL="240029" indent="-227329" algn="just">
              <a:lnSpc>
                <a:spcPct val="100000"/>
              </a:lnSpc>
              <a:spcBef>
                <a:spcPts val="755"/>
              </a:spcBef>
              <a:buChar char="•"/>
              <a:tabLst>
                <a:tab pos="240029" algn="l"/>
              </a:tabLst>
            </a:pPr>
            <a:r>
              <a:rPr sz="2800" spc="-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Estimated</a:t>
            </a:r>
            <a:r>
              <a:rPr sz="2800" spc="-5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cost</a:t>
            </a:r>
            <a:r>
              <a:rPr sz="2800" spc="-6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$18-</a:t>
            </a:r>
            <a:r>
              <a:rPr sz="2800" spc="-6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$22M</a:t>
            </a:r>
            <a:r>
              <a:rPr sz="2800" spc="-9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annualized</a:t>
            </a:r>
            <a:endParaRPr sz="2800" dirty="0">
              <a:latin typeface="Garamond" panose="02020404030301010803" pitchFamily="18" charset="0"/>
              <a:cs typeface="Arial"/>
            </a:endParaRPr>
          </a:p>
          <a:p>
            <a:pPr marL="12700" marR="5080" indent="227965" algn="just">
              <a:lnSpc>
                <a:spcPct val="92200"/>
              </a:lnSpc>
              <a:spcBef>
                <a:spcPts val="940"/>
              </a:spcBef>
              <a:buChar char="•"/>
              <a:tabLst>
                <a:tab pos="240665" algn="l"/>
              </a:tabLst>
            </a:pPr>
            <a:r>
              <a:rPr sz="2800" spc="-3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No</a:t>
            </a:r>
            <a:r>
              <a:rPr sz="2800" spc="-12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word</a:t>
            </a:r>
            <a:r>
              <a:rPr sz="2800" spc="-22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3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o</a:t>
            </a:r>
            <a:r>
              <a:rPr sz="28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n</a:t>
            </a:r>
            <a:r>
              <a:rPr sz="2800" spc="-19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3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facility</a:t>
            </a:r>
            <a:r>
              <a:rPr sz="2800" spc="-21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bankruptcy</a:t>
            </a:r>
            <a:r>
              <a:rPr sz="2800" spc="-14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despite</a:t>
            </a:r>
            <a:r>
              <a:rPr sz="2800" spc="-12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-7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$10M+</a:t>
            </a:r>
            <a:r>
              <a:rPr sz="2800" spc="-15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2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additional</a:t>
            </a:r>
            <a:r>
              <a:rPr sz="2800" spc="13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spend</a:t>
            </a:r>
            <a:r>
              <a:rPr sz="2800" spc="-15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than</a:t>
            </a:r>
            <a:r>
              <a:rPr sz="2800" spc="-13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originally</a:t>
            </a:r>
            <a:r>
              <a:rPr sz="2800" spc="-15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proposed</a:t>
            </a:r>
            <a:r>
              <a:rPr sz="2800" spc="-10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-26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–</a:t>
            </a:r>
            <a:r>
              <a:rPr sz="2800" spc="-18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-1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excluding</a:t>
            </a:r>
            <a:r>
              <a:rPr sz="2800" spc="-23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2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loss</a:t>
            </a:r>
            <a:r>
              <a:rPr sz="2800" spc="-17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1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of</a:t>
            </a:r>
            <a:r>
              <a:rPr sz="2800" spc="-18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surgical</a:t>
            </a:r>
            <a:r>
              <a:rPr sz="2800" spc="13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-5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revenue</a:t>
            </a:r>
            <a:endParaRPr sz="2800" dirty="0">
              <a:latin typeface="Garamond" panose="02020404030301010803" pitchFamily="18" charset="0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1601" y="4953000"/>
            <a:ext cx="2627948" cy="19049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10609" y="335851"/>
            <a:ext cx="4293235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spc="-215" dirty="0">
                <a:solidFill>
                  <a:srgbClr val="006FC0"/>
                </a:solidFill>
                <a:latin typeface="Garamond" panose="02020404030301010803" pitchFamily="18" charset="0"/>
              </a:rPr>
              <a:t>Lessons</a:t>
            </a:r>
            <a:r>
              <a:rPr spc="-155" dirty="0">
                <a:solidFill>
                  <a:srgbClr val="006FC0"/>
                </a:solidFill>
                <a:latin typeface="Garamond" panose="02020404030301010803" pitchFamily="18" charset="0"/>
              </a:rPr>
              <a:t> </a:t>
            </a:r>
            <a:r>
              <a:rPr spc="-135" dirty="0">
                <a:solidFill>
                  <a:srgbClr val="006FC0"/>
                </a:solidFill>
                <a:latin typeface="Garamond" panose="02020404030301010803" pitchFamily="18" charset="0"/>
              </a:rPr>
              <a:t>Learned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72451" y="1191148"/>
            <a:ext cx="10638155" cy="413639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750"/>
              </a:spcBef>
              <a:buChar char="•"/>
              <a:tabLst>
                <a:tab pos="240029" algn="l"/>
              </a:tabLst>
            </a:pPr>
            <a:r>
              <a:rPr sz="2400" spc="-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Do</a:t>
            </a:r>
            <a:r>
              <a:rPr sz="24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not</a:t>
            </a:r>
            <a:r>
              <a:rPr sz="2400" spc="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allow</a:t>
            </a:r>
            <a:r>
              <a:rPr sz="24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contracts</a:t>
            </a:r>
            <a:r>
              <a:rPr sz="2400" spc="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z="24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remain</a:t>
            </a:r>
            <a:r>
              <a:rPr sz="2400" spc="-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unchanged</a:t>
            </a:r>
            <a:r>
              <a:rPr sz="24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for</a:t>
            </a:r>
            <a:r>
              <a:rPr sz="24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</a:t>
            </a:r>
            <a:r>
              <a:rPr sz="2400" spc="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long</a:t>
            </a:r>
            <a:r>
              <a:rPr sz="24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period</a:t>
            </a:r>
            <a:r>
              <a:rPr sz="24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1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of</a:t>
            </a:r>
            <a:r>
              <a:rPr sz="2400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time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0029" indent="-227329">
              <a:lnSpc>
                <a:spcPct val="100000"/>
              </a:lnSpc>
              <a:spcBef>
                <a:spcPts val="650"/>
              </a:spcBef>
              <a:buChar char="•"/>
              <a:tabLst>
                <a:tab pos="240029" algn="l"/>
              </a:tabLst>
            </a:pPr>
            <a:r>
              <a:rPr sz="2400" spc="-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Be</a:t>
            </a:r>
            <a:r>
              <a:rPr sz="2400" spc="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proactive</a:t>
            </a:r>
            <a:r>
              <a:rPr sz="2400" spc="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as</a:t>
            </a:r>
            <a:r>
              <a:rPr sz="24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financial</a:t>
            </a:r>
            <a:r>
              <a:rPr sz="2400" spc="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realities</a:t>
            </a:r>
            <a:r>
              <a:rPr sz="24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impact: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697230" lvl="1" indent="-227329">
              <a:lnSpc>
                <a:spcPct val="100000"/>
              </a:lnSpc>
              <a:spcBef>
                <a:spcPts val="275"/>
              </a:spcBef>
              <a:buChar char="•"/>
              <a:tabLst>
                <a:tab pos="697230" algn="l"/>
              </a:tabLst>
            </a:pP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Realistic</a:t>
            </a:r>
            <a:r>
              <a:rPr sz="24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ability</a:t>
            </a:r>
            <a:r>
              <a:rPr sz="24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z="2400" spc="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recruit</a:t>
            </a:r>
            <a:r>
              <a:rPr sz="24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&amp;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retain</a:t>
            </a:r>
            <a:r>
              <a:rPr sz="2400"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providers</a:t>
            </a:r>
            <a:r>
              <a:rPr sz="2400"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in</a:t>
            </a:r>
            <a:r>
              <a:rPr sz="2400" spc="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your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local</a:t>
            </a:r>
            <a:r>
              <a:rPr sz="2400" spc="-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market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697230" lvl="1" indent="-227329">
              <a:lnSpc>
                <a:spcPct val="100000"/>
              </a:lnSpc>
              <a:spcBef>
                <a:spcPts val="195"/>
              </a:spcBef>
              <a:buChar char="•"/>
              <a:tabLst>
                <a:tab pos="697230" algn="l"/>
              </a:tabLst>
            </a:pP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Working</a:t>
            </a:r>
            <a:r>
              <a:rPr sz="24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hours</a:t>
            </a:r>
            <a:r>
              <a:rPr sz="2400"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&amp;</a:t>
            </a:r>
            <a:r>
              <a:rPr sz="24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call</a:t>
            </a:r>
            <a:r>
              <a:rPr sz="24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frequency</a:t>
            </a:r>
            <a:r>
              <a:rPr sz="24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for</a:t>
            </a:r>
            <a:r>
              <a:rPr sz="24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full</a:t>
            </a:r>
            <a:r>
              <a:rPr sz="24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time</a:t>
            </a:r>
            <a:r>
              <a:rPr sz="24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providers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697230" lvl="1" indent="-227329">
              <a:lnSpc>
                <a:spcPct val="100000"/>
              </a:lnSpc>
              <a:spcBef>
                <a:spcPts val="200"/>
              </a:spcBef>
              <a:buChar char="•"/>
              <a:tabLst>
                <a:tab pos="697230" algn="l"/>
              </a:tabLst>
            </a:pP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Compensation</a:t>
            </a:r>
            <a:r>
              <a:rPr sz="24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z="24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sign</a:t>
            </a:r>
            <a:r>
              <a:rPr sz="24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on</a:t>
            </a:r>
            <a:r>
              <a:rPr sz="24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or</a:t>
            </a:r>
            <a:r>
              <a:rPr sz="24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retention</a:t>
            </a:r>
            <a:r>
              <a:rPr sz="24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bonus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0029" marR="5080" indent="-227329">
              <a:lnSpc>
                <a:spcPts val="2630"/>
              </a:lnSpc>
              <a:spcBef>
                <a:spcPts val="1019"/>
              </a:spcBef>
              <a:buChar char="•"/>
              <a:tabLst>
                <a:tab pos="241300" algn="l"/>
              </a:tabLst>
            </a:pPr>
            <a:r>
              <a:rPr sz="24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Educate</a:t>
            </a:r>
            <a:r>
              <a:rPr sz="24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</a:t>
            </a:r>
            <a:r>
              <a:rPr sz="24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leadership</a:t>
            </a:r>
            <a:r>
              <a:rPr sz="24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about</a:t>
            </a:r>
            <a:r>
              <a:rPr sz="24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24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current state</a:t>
            </a:r>
            <a:r>
              <a:rPr sz="24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of</a:t>
            </a:r>
            <a:r>
              <a:rPr sz="24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anesthesia</a:t>
            </a:r>
            <a:r>
              <a:rPr sz="2400" spc="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in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24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local 	market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0029" marR="357505" indent="-227329">
              <a:lnSpc>
                <a:spcPts val="2630"/>
              </a:lnSpc>
              <a:spcBef>
                <a:spcPts val="900"/>
              </a:spcBef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Model</a:t>
            </a:r>
            <a:r>
              <a:rPr sz="24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24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cost</a:t>
            </a:r>
            <a:r>
              <a:rPr sz="2400" spc="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of</a:t>
            </a:r>
            <a:r>
              <a:rPr sz="24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locums</a:t>
            </a:r>
            <a:r>
              <a:rPr sz="24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z="24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transition</a:t>
            </a:r>
            <a:r>
              <a:rPr sz="2400" spc="-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expenses</a:t>
            </a:r>
            <a:r>
              <a:rPr sz="2400" spc="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for</a:t>
            </a:r>
            <a:r>
              <a:rPr sz="24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24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facility</a:t>
            </a:r>
            <a:r>
              <a:rPr sz="24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114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if</a:t>
            </a:r>
            <a:r>
              <a:rPr sz="24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you</a:t>
            </a:r>
            <a:r>
              <a:rPr sz="2400" spc="-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fall 	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below</a:t>
            </a:r>
            <a:r>
              <a:rPr sz="24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full</a:t>
            </a:r>
            <a:r>
              <a:rPr sz="2400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staffing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0029" indent="-227329">
              <a:lnSpc>
                <a:spcPct val="100000"/>
              </a:lnSpc>
              <a:spcBef>
                <a:spcPts val="680"/>
              </a:spcBef>
              <a:buChar char="•"/>
              <a:tabLst>
                <a:tab pos="240029" algn="l"/>
              </a:tabLst>
            </a:pP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Having</a:t>
            </a:r>
            <a:r>
              <a:rPr sz="2400" spc="-1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contract</a:t>
            </a:r>
            <a:r>
              <a:rPr sz="2400"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“go</a:t>
            </a:r>
            <a:r>
              <a:rPr sz="24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1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off</a:t>
            </a:r>
            <a:r>
              <a:rPr sz="2400" spc="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rails”</a:t>
            </a:r>
            <a:r>
              <a:rPr sz="2400" spc="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is</a:t>
            </a:r>
            <a:r>
              <a:rPr sz="2400" spc="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in</a:t>
            </a:r>
            <a:r>
              <a:rPr sz="2400"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no</a:t>
            </a:r>
            <a:r>
              <a:rPr sz="24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one's</a:t>
            </a:r>
            <a:r>
              <a:rPr sz="2400" spc="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best</a:t>
            </a:r>
            <a:r>
              <a:rPr sz="2400" spc="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interest!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</TotalTime>
  <Words>1834</Words>
  <Application>Microsoft Macintosh PowerPoint</Application>
  <PresentationFormat>Widescreen</PresentationFormat>
  <Paragraphs>188</Paragraphs>
  <Slides>24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Aptos</vt:lpstr>
      <vt:lpstr>Arial</vt:lpstr>
      <vt:lpstr>Garamond</vt:lpstr>
      <vt:lpstr>Office Theme</vt:lpstr>
      <vt:lpstr>Tales from the Crypt: Lessons From Anesthesia Contract Negotiations</vt:lpstr>
      <vt:lpstr>Discussion Objectives</vt:lpstr>
      <vt:lpstr>TALES FROM THE ANESTHESIA CRYPT</vt:lpstr>
      <vt:lpstr>Scene 1</vt:lpstr>
      <vt:lpstr>Scene 1 Setup</vt:lpstr>
      <vt:lpstr>Let the Horror Show Begin</vt:lpstr>
      <vt:lpstr>The Crypt Unfolds</vt:lpstr>
      <vt:lpstr>The Final Scene</vt:lpstr>
      <vt:lpstr>Lessons Learned</vt:lpstr>
      <vt:lpstr>Scene 2</vt:lpstr>
      <vt:lpstr>Scene 2 Setup</vt:lpstr>
      <vt:lpstr>Let the Horror Begin</vt:lpstr>
      <vt:lpstr>The Crypt Unfolds</vt:lpstr>
      <vt:lpstr>The Final Scene</vt:lpstr>
      <vt:lpstr>Lessons Learned</vt:lpstr>
      <vt:lpstr>Scene 3- A Negotiation Horror Story</vt:lpstr>
      <vt:lpstr>A  Negotiation Horror Story</vt:lpstr>
      <vt:lpstr>A Negotiation Horror Story</vt:lpstr>
      <vt:lpstr>Lessons Learned</vt:lpstr>
      <vt:lpstr>Scene 4-Another Dumpster Fire</vt:lpstr>
      <vt:lpstr>Another Dumpster Fire</vt:lpstr>
      <vt:lpstr>“Firefighting”</vt:lpstr>
      <vt:lpstr>Lessons Learned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Veronica Megna</cp:lastModifiedBy>
  <cp:revision>3</cp:revision>
  <dcterms:created xsi:type="dcterms:W3CDTF">2025-04-15T18:50:05Z</dcterms:created>
  <dcterms:modified xsi:type="dcterms:W3CDTF">2025-05-12T19:00:43Z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2025-04-08T00:00:00Z</vt:filetime>
  </property>
  <property fmtid="{D5CDD505-2E9C-101B-9397-08002B2CF9AE}" pid="3" name="LastSaved">
    <vt:filetime>2025-04-15T00:00:00Z</vt:filetime>
  </property>
</Properties>
</file>