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2"/>
  </p:sldMasterIdLst>
  <p:notesMasterIdLst>
    <p:notesMasterId r:id="rId40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326" r:id="rId13"/>
    <p:sldId id="327" r:id="rId14"/>
    <p:sldId id="274" r:id="rId15"/>
    <p:sldId id="268" r:id="rId16"/>
    <p:sldId id="269" r:id="rId17"/>
    <p:sldId id="305" r:id="rId18"/>
    <p:sldId id="304" r:id="rId19"/>
    <p:sldId id="272" r:id="rId20"/>
    <p:sldId id="306" r:id="rId21"/>
    <p:sldId id="320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330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7EF68C1-8093-681B-F034-E2C46830A5D2}" name="Robert Stiefel" initials="RS" userId="S::rstiefel@enhancehc.com::898d8b8a-1030-40d9-bf07-42188be2ecc2" providerId="AD"/>
  <p188:author id="{1130CFD4-5BB1-8968-1538-AFF5AD68D854}" name="Cassandra Brown" initials="CB" userId="S::cbrown@enhancehc.com::41ce5d2a-18cb-4dda-b0f4-d37145a4ae67" providerId="AD"/>
  <p188:author id="{F87C68F2-C07A-42DC-F839-56FDC73C8D5D}" name="Veronica Megna" initials="" userId="S::vmegna@enhancehc.com::039df67a-c02f-4d7a-b1b7-805519c4923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AF9CB3-4C30-9908-1CEE-EEC6B1F507F2}" v="139" dt="2025-05-12T12:37:36.999"/>
    <p1510:client id="{7743410C-1846-A14C-9BF5-ED8B329E737E}" v="133" dt="2025-05-12T15:43:09.378"/>
    <p1510:client id="{8FC2DAB3-45DC-4519-87EE-54890E6C75EF}" v="22" dt="2025-05-12T13:23:06.182"/>
    <p1510:client id="{F28EB94A-121B-0B8C-0F24-4A81FCB6A5EC}" v="1" dt="2025-05-12T13:27:19.80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91"/>
    <p:restoredTop sz="94609"/>
  </p:normalViewPr>
  <p:slideViewPr>
    <p:cSldViewPr>
      <p:cViewPr varScale="1">
        <p:scale>
          <a:sx n="117" d="100"/>
          <a:sy n="117" d="100"/>
        </p:scale>
        <p:origin x="200" y="6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microsoft.com/office/2018/10/relationships/authors" Target="authors.xml"/><Relationship Id="rId20" Type="http://schemas.openxmlformats.org/officeDocument/2006/relationships/slide" Target="slides/slide18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BF1578-AEFC-EC4B-BE06-AB4F07C5392E}" type="datetimeFigureOut">
              <a:rPr lang="en-US" smtClean="0"/>
              <a:t>5/12/25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FF61DC-0D4B-DA4E-99B2-2732EC6CD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311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FF61DC-0D4B-DA4E-99B2-2732EC6CD68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012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FF61DC-0D4B-DA4E-99B2-2732EC6CD68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810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FF61DC-0D4B-DA4E-99B2-2732EC6CD68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166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5/12/25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48E08-A828-430D-B8A6-7302E570AD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FF5402-465C-4E68-BF7E-BFE1177B55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9B917D-5EC9-44FC-B8A7-9ADF4ADC4F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DCF5D4-E55C-42FF-A7E5-2466DE35B8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79A7F-77F4-4169-8D51-2123441998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735923-3BB5-4F33-8E76-56665E95B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5/12/25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43FC79-7089-4373-88DC-12501E782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E0BEB1-B009-47B7-B159-DE05E615E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543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5FFCC-78CC-4E9D-A277-8230F2733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4CEFE7-D923-48C1-B2FE-8110829C6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5/12/25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8F91C9-7841-4F7B-8F24-B5FF45B5B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896739-CF17-4867-A5ED-317AD19F5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080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8942B-5ECF-4556-91C2-496E4C52E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5/12/25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1589EF-E9AD-45F7-BFBE-6F8AD3570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18E0FA-5424-403C-8462-1B7C301C6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568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27A56-C315-441C-9002-DFD599AED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57D9A-8037-4B31-951B-4675ADA69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63141B-5121-4179-B3F6-5295691222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60C32E-3427-4696-A55A-56886EA24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5/12/25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DFE526-7D20-4EC0-9624-E77981295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AA82D7-E462-4060-85D6-85CF55540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2691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E919B-BF68-4590-8CA9-A51BAC0F7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4BC1AA-5C68-47DC-BBF0-1E309865E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1A636-7F9C-43EC-B2F2-6FB3323CB7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19410E-A050-4AA2-BC89-EF52EB1C3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5/12/25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C23AB0-18A5-4589-926D-C00F68CFE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54EE52-EECA-4C6E-83E9-6382044D3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514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536FE-B6CA-4D45-A719-6B51F3FF6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B9388C-63B0-4DA8-97D0-BEEDCF401C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9BDB0-2A2B-43AC-965A-A9E7E7F74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5/12/25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DA7C3-2A5B-4BED-A540-9136486CC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5888E8-31D6-4E51-9228-0D6066FED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4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D010CA-6776-433E-8E25-97899E0828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391E6E-3CF5-4535-B37E-E30058EA28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ADEE3-AAA7-4846-8EC6-84B1537C1D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5/12/25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1DABD6-6E60-4895-89B1-3604A484D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4D314-6D1C-4A42-A445-B77646B2B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983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5/12/25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5/12/25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5/12/25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5/12/25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1A6E6-075E-4828-AF88-09BD0A742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3800DB-487B-4E23-AC0B-90C9ED4E10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DF5B1-3694-42A9-866E-9F1FF6CF0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5/12/25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718E67-8162-4BE0-9B01-22B89A120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568B9D-A8C9-40C5-85B0-14F435F39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4082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4D5D7-9AEB-44F2-8A04-0694BE152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E933F-693D-4770-8DC4-A5A086AC8A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7849A-1CE6-4F5C-95D7-EA8DA5EE5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5/12/25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E1FD0-B95E-4CF6-9A27-0F91F96DA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6123BE-5891-49D6-A758-867A98F38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714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85FC7-1BEA-438E-A0A7-88FF55112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D5F5C0-417B-4A28-8AE9-A79AC74A6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BC6257-C490-4059-9E97-16E46673C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5/12/25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051CD-74EC-43C1-9F21-D33BD297F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95141-29DC-41BA-BE25-E899055F3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2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4FC21-AE04-4050-80E6-D9DCA4B50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85F7E-EF45-48F7-9E54-C6806D0E96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24501F-6ED5-4112-B037-D3E9F8CF2C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61E48C-176E-4E60-8CB3-542516996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1C14C-A143-42F5-B247-D0E800131009}" type="datetimeFigureOut">
              <a:rPr lang="en-US" smtClean="0"/>
              <a:t>5/12/25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52202B-C929-4B39-AF47-D17C38F86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EEEBF3-930A-4A23-810D-C1880E7A6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865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72465" y="53593"/>
            <a:ext cx="10847069" cy="13576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90512" y="1527111"/>
            <a:ext cx="4942840" cy="24390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5/12/25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3F6010-77C4-45FE-968C-712199A58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B1B2C-5D5F-46D9-92F5-ECDF2816A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334894-C6F5-46F1-BAA2-AFEA88E681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1C14C-A143-42F5-B247-D0E800131009}" type="datetimeFigureOut">
              <a:rPr lang="en-US" smtClean="0"/>
              <a:t>5/12/25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B1C84-4663-4022-BBEA-7667FEBCF3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820DA-1F3A-421F-A770-A6347089E3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3D32D-F1BC-4E9C-97E1-36CFF5B223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791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://www.enhancehc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opmed.doximity.com/articles/the-value-of-physician-availability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hgreenfield@enhancehc.com" TargetMode="External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rstiefel@enhancehc.co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50104" y="988060"/>
            <a:ext cx="7329170" cy="447558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sz="2800" spc="-270" dirty="0">
                <a:solidFill>
                  <a:srgbClr val="002060"/>
                </a:solidFill>
                <a:latin typeface="Garamond" panose="02020404030301010803" pitchFamily="18" charset="0"/>
              </a:rPr>
              <a:t>Fun</a:t>
            </a:r>
            <a:r>
              <a:rPr sz="2800" spc="-5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2800" spc="-75" dirty="0">
                <a:solidFill>
                  <a:srgbClr val="002060"/>
                </a:solidFill>
                <a:latin typeface="Garamond" panose="02020404030301010803" pitchFamily="18" charset="0"/>
              </a:rPr>
              <a:t>with</a:t>
            </a:r>
            <a:r>
              <a:rPr sz="2800" spc="-135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2800" spc="-200" dirty="0">
                <a:solidFill>
                  <a:srgbClr val="002060"/>
                </a:solidFill>
                <a:latin typeface="Garamond" panose="02020404030301010803" pitchFamily="18" charset="0"/>
              </a:rPr>
              <a:t>Numbers:</a:t>
            </a:r>
            <a:r>
              <a:rPr sz="2800" spc="-8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2800" spc="-215" dirty="0">
                <a:solidFill>
                  <a:srgbClr val="002060"/>
                </a:solidFill>
                <a:latin typeface="Garamond" panose="02020404030301010803" pitchFamily="18" charset="0"/>
              </a:rPr>
              <a:t>Insights</a:t>
            </a:r>
            <a:r>
              <a:rPr sz="2800" spc="-12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2800" spc="-135" dirty="0">
                <a:solidFill>
                  <a:srgbClr val="002060"/>
                </a:solidFill>
                <a:latin typeface="Garamond" panose="02020404030301010803" pitchFamily="18" charset="0"/>
              </a:rPr>
              <a:t>from</a:t>
            </a:r>
            <a:r>
              <a:rPr sz="2800" spc="-7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2800" spc="-210" dirty="0">
                <a:solidFill>
                  <a:srgbClr val="002060"/>
                </a:solidFill>
                <a:latin typeface="Garamond" panose="02020404030301010803" pitchFamily="18" charset="0"/>
              </a:rPr>
              <a:t>Real</a:t>
            </a:r>
            <a:r>
              <a:rPr sz="2800" spc="-150" dirty="0">
                <a:solidFill>
                  <a:srgbClr val="002060"/>
                </a:solidFill>
                <a:latin typeface="Garamond" panose="02020404030301010803" pitchFamily="18" charset="0"/>
              </a:rPr>
              <a:t> World</a:t>
            </a:r>
            <a:r>
              <a:rPr sz="2800" spc="-55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2800" spc="-20" dirty="0">
                <a:solidFill>
                  <a:srgbClr val="002060"/>
                </a:solidFill>
                <a:latin typeface="Garamond" panose="02020404030301010803" pitchFamily="18" charset="0"/>
              </a:rPr>
              <a:t>Data</a:t>
            </a:r>
            <a:endParaRPr sz="2800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146164" y="2362200"/>
            <a:ext cx="4337050" cy="26700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000" i="1"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May</a:t>
            </a:r>
            <a:r>
              <a:rPr sz="2000" i="1" spc="-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i="1" spc="-8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19,</a:t>
            </a:r>
            <a:r>
              <a:rPr sz="2000" i="1" spc="-9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i="1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2025</a:t>
            </a:r>
            <a:endParaRPr sz="20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sz="2000" i="1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3:15</a:t>
            </a:r>
            <a:r>
              <a:rPr sz="2000" i="1" spc="-9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i="1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p.m.</a:t>
            </a:r>
            <a:endParaRPr sz="20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1420"/>
              </a:spcBef>
            </a:pPr>
            <a:endParaRPr sz="20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2800" b="1" spc="-9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Howard</a:t>
            </a:r>
            <a:r>
              <a:rPr sz="2800" b="1" spc="-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b="1" spc="-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Greenfield,</a:t>
            </a:r>
            <a:r>
              <a:rPr sz="2800" b="1" spc="-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b="1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MD</a:t>
            </a:r>
            <a:endParaRPr sz="28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algn="ctr">
              <a:lnSpc>
                <a:spcPts val="2870"/>
              </a:lnSpc>
              <a:spcBef>
                <a:spcPts val="45"/>
              </a:spcBef>
            </a:pPr>
            <a:r>
              <a:rPr sz="2800" b="1" spc="-9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Robert</a:t>
            </a:r>
            <a:r>
              <a:rPr sz="2800" b="1" spc="-1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b="1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Stiefel,</a:t>
            </a:r>
            <a:r>
              <a:rPr sz="2800" b="1" spc="-1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b="1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MD</a:t>
            </a:r>
            <a:endParaRPr sz="28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algn="ctr">
              <a:lnSpc>
                <a:spcPts val="2870"/>
              </a:lnSpc>
            </a:pPr>
            <a:r>
              <a:rPr sz="2800" b="1" spc="-1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Enhance</a:t>
            </a:r>
            <a:r>
              <a:rPr sz="2800" b="1" spc="-8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b="1" spc="-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Healthcare</a:t>
            </a:r>
            <a:r>
              <a:rPr sz="2800" b="1" spc="-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b="1" spc="-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Consulting</a:t>
            </a:r>
            <a:endParaRPr sz="28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452106" y="5169217"/>
            <a:ext cx="1736725" cy="23147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u="sng" spc="-10" dirty="0">
                <a:solidFill>
                  <a:srgbClr val="002060"/>
                </a:solidFill>
                <a:uFill>
                  <a:solidFill>
                    <a:srgbClr val="467885"/>
                  </a:solidFill>
                </a:u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www.enhancehc.com</a:t>
            </a:r>
            <a:endParaRPr sz="14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10" name="object 2">
            <a:extLst>
              <a:ext uri="{FF2B5EF4-FFF2-40B4-BE49-F238E27FC236}">
                <a16:creationId xmlns:a16="http://schemas.microsoft.com/office/drawing/2014/main" id="{3D3E78BD-18F0-7C40-DDBE-5D3D080BD561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63200" y="5400691"/>
            <a:ext cx="1736725" cy="1369379"/>
          </a:xfrm>
          <a:prstGeom prst="rect">
            <a:avLst/>
          </a:prstGeom>
        </p:spPr>
      </p:pic>
      <p:pic>
        <p:nvPicPr>
          <p:cNvPr id="9" name="Picture 8" descr="A blue cover with colorful numbers&#10;&#10;AI-generated content may be incorrect.">
            <a:extLst>
              <a:ext uri="{FF2B5EF4-FFF2-40B4-BE49-F238E27FC236}">
                <a16:creationId xmlns:a16="http://schemas.microsoft.com/office/drawing/2014/main" id="{80A4578F-5EF8-4ACE-3937-E945A79C3A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85027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4000" y="5257800"/>
            <a:ext cx="3047999" cy="16001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400" y="5470673"/>
            <a:ext cx="2143125" cy="121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F0855D-95F2-88D5-B4AF-75FC89365B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700" y="168127"/>
            <a:ext cx="9372600" cy="5089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F57CE2CC-0FDC-709D-55AD-C4AE9ABB3BE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693920" y="6551373"/>
            <a:ext cx="2804160" cy="276999"/>
          </a:xfrm>
        </p:spPr>
        <p:txBody>
          <a:bodyPr/>
          <a:lstStyle/>
          <a:p>
            <a:pPr algn="ctr"/>
            <a:fld id="{B6F15528-21DE-4FAA-801E-634DDDAF4B2B}" type="slidenum">
              <a:rPr lang="en-US" smtClean="0">
                <a:solidFill>
                  <a:srgbClr val="002060"/>
                </a:solidFill>
                <a:latin typeface="Garamond" panose="02020404030301010803" pitchFamily="18" charset="0"/>
              </a:rPr>
              <a:pPr algn="ctr"/>
              <a:t>10</a:t>
            </a:fld>
            <a:endParaRPr lang="en-US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2" descr="Dashboard 1">
            <a:extLst>
              <a:ext uri="{FF2B5EF4-FFF2-40B4-BE49-F238E27FC236}">
                <a16:creationId xmlns:a16="http://schemas.microsoft.com/office/drawing/2014/main" id="{0902C86A-7D4E-4C37-AACA-5ECEF953D3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12039600" cy="6629400"/>
          </a:xfrm>
          <a:prstGeom prst="rect">
            <a:avLst/>
          </a:prstGeom>
        </p:spPr>
      </p:pic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4882D222-704D-C390-7934-FF572D080629}"/>
              </a:ext>
            </a:extLst>
          </p:cNvPr>
          <p:cNvSpPr txBox="1">
            <a:spLocks/>
          </p:cNvSpPr>
          <p:nvPr/>
        </p:nvSpPr>
        <p:spPr>
          <a:xfrm>
            <a:off x="4693920" y="6551373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B6F15528-21DE-4FAA-801E-634DDDAF4B2B}" type="slidenum">
              <a:rPr lang="en-US" smtClean="0">
                <a:solidFill>
                  <a:srgbClr val="002060"/>
                </a:solidFill>
                <a:latin typeface="Garamond" panose="02020404030301010803" pitchFamily="18" charset="0"/>
              </a:rPr>
              <a:pPr algn="ctr"/>
              <a:t>11</a:t>
            </a:fld>
            <a:endParaRPr lang="en-US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7101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de3" descr="Dashboard 4">
            <a:extLst>
              <a:ext uri="{FF2B5EF4-FFF2-40B4-BE49-F238E27FC236}">
                <a16:creationId xmlns:a16="http://schemas.microsoft.com/office/drawing/2014/main" id="{0A6D26DD-8781-4A8B-9330-A5286C1F4E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8292"/>
            <a:ext cx="11887200" cy="6551373"/>
          </a:xfrm>
          <a:prstGeom prst="rect">
            <a:avLst/>
          </a:prstGeom>
        </p:spPr>
      </p:pic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91B47D4A-56C6-E36E-9DD0-674BE74714E8}"/>
              </a:ext>
            </a:extLst>
          </p:cNvPr>
          <p:cNvSpPr txBox="1">
            <a:spLocks/>
          </p:cNvSpPr>
          <p:nvPr/>
        </p:nvSpPr>
        <p:spPr>
          <a:xfrm>
            <a:off x="4693920" y="6551373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B6F15528-21DE-4FAA-801E-634DDDAF4B2B}" type="slidenum">
              <a:rPr lang="en-US" smtClean="0">
                <a:solidFill>
                  <a:srgbClr val="002060"/>
                </a:solidFill>
                <a:latin typeface="Garamond" panose="02020404030301010803" pitchFamily="18" charset="0"/>
              </a:rPr>
              <a:pPr algn="ctr"/>
              <a:t>12</a:t>
            </a:fld>
            <a:endParaRPr lang="en-US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701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ject 2">
            <a:extLst>
              <a:ext uri="{FF2B5EF4-FFF2-40B4-BE49-F238E27FC236}">
                <a16:creationId xmlns:a16="http://schemas.microsoft.com/office/drawing/2014/main" id="{8F7DC738-5A62-2E00-EF7C-0AABAE659761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69824" y="3724100"/>
            <a:ext cx="4122175" cy="3133897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68073" y="46026"/>
            <a:ext cx="7967345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spc="-295" dirty="0">
                <a:solidFill>
                  <a:srgbClr val="002060"/>
                </a:solidFill>
                <a:latin typeface="Garamond" panose="02020404030301010803" pitchFamily="18" charset="0"/>
              </a:rPr>
              <a:t>The</a:t>
            </a:r>
            <a:r>
              <a:rPr sz="4400" spc="-18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4400" spc="-270" dirty="0">
                <a:solidFill>
                  <a:srgbClr val="002060"/>
                </a:solidFill>
                <a:latin typeface="Garamond" panose="02020404030301010803" pitchFamily="18" charset="0"/>
              </a:rPr>
              <a:t>Value</a:t>
            </a:r>
            <a:r>
              <a:rPr sz="4400" spc="-18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4400" spc="-165" dirty="0">
                <a:solidFill>
                  <a:srgbClr val="002060"/>
                </a:solidFill>
                <a:latin typeface="Garamond" panose="02020404030301010803" pitchFamily="18" charset="0"/>
              </a:rPr>
              <a:t>of</a:t>
            </a:r>
            <a:r>
              <a:rPr sz="4400" spc="-18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4400" spc="-345" dirty="0">
                <a:solidFill>
                  <a:srgbClr val="002060"/>
                </a:solidFill>
                <a:latin typeface="Garamond" panose="02020404030301010803" pitchFamily="18" charset="0"/>
              </a:rPr>
              <a:t>Physician</a:t>
            </a:r>
            <a:r>
              <a:rPr sz="4400" spc="-145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4400" spc="-175" dirty="0">
                <a:solidFill>
                  <a:srgbClr val="002060"/>
                </a:solidFill>
                <a:latin typeface="Garamond" panose="02020404030301010803" pitchFamily="18" charset="0"/>
              </a:rPr>
              <a:t>Availability</a:t>
            </a:r>
            <a:endParaRPr sz="4400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8127" y="863282"/>
            <a:ext cx="5812155" cy="247904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41300" marR="5080" indent="-228600">
              <a:lnSpc>
                <a:spcPct val="83400"/>
              </a:lnSpc>
              <a:spcBef>
                <a:spcPts val="434"/>
              </a:spcBef>
              <a:buChar char="•"/>
              <a:tabLst>
                <a:tab pos="241300" algn="l"/>
              </a:tabLst>
            </a:pPr>
            <a:r>
              <a:rPr sz="1550" spc="120" dirty="0">
                <a:solidFill>
                  <a:srgbClr val="002060"/>
                </a:solidFill>
                <a:latin typeface="Arial"/>
                <a:cs typeface="Arial"/>
              </a:rPr>
              <a:t>“</a:t>
            </a:r>
            <a:r>
              <a:rPr sz="1550" i="1" spc="120" dirty="0">
                <a:solidFill>
                  <a:srgbClr val="002060"/>
                </a:solidFill>
                <a:latin typeface="Times New Roman"/>
                <a:cs typeface="Times New Roman"/>
              </a:rPr>
              <a:t>The</a:t>
            </a:r>
            <a:r>
              <a:rPr sz="1550" i="1" spc="6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35" dirty="0">
                <a:solidFill>
                  <a:srgbClr val="002060"/>
                </a:solidFill>
                <a:latin typeface="Times New Roman"/>
                <a:cs typeface="Times New Roman"/>
              </a:rPr>
              <a:t>time</a:t>
            </a:r>
            <a:r>
              <a:rPr sz="1550" i="1" spc="6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25" dirty="0">
                <a:solidFill>
                  <a:srgbClr val="002060"/>
                </a:solidFill>
                <a:latin typeface="Times New Roman"/>
                <a:cs typeface="Times New Roman"/>
              </a:rPr>
              <a:t>frame</a:t>
            </a:r>
            <a:r>
              <a:rPr sz="1550" i="1" spc="65" dirty="0">
                <a:solidFill>
                  <a:srgbClr val="002060"/>
                </a:solidFill>
                <a:latin typeface="Times New Roman"/>
                <a:cs typeface="Times New Roman"/>
              </a:rPr>
              <a:t> of</a:t>
            </a:r>
            <a:r>
              <a:rPr sz="1550" i="1" spc="1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85" dirty="0">
                <a:solidFill>
                  <a:srgbClr val="002060"/>
                </a:solidFill>
                <a:latin typeface="Times New Roman"/>
                <a:cs typeface="Times New Roman"/>
              </a:rPr>
              <a:t>availability</a:t>
            </a:r>
            <a:r>
              <a:rPr sz="1550" i="1" spc="1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60" dirty="0">
                <a:solidFill>
                  <a:srgbClr val="002060"/>
                </a:solidFill>
                <a:latin typeface="Times New Roman"/>
                <a:cs typeface="Times New Roman"/>
              </a:rPr>
              <a:t>also</a:t>
            </a:r>
            <a:r>
              <a:rPr sz="1550" i="1" spc="7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14" dirty="0">
                <a:solidFill>
                  <a:srgbClr val="002060"/>
                </a:solidFill>
                <a:latin typeface="Times New Roman"/>
                <a:cs typeface="Times New Roman"/>
              </a:rPr>
              <a:t>matters.</a:t>
            </a:r>
            <a:r>
              <a:rPr sz="1550" i="1" spc="7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95" dirty="0">
                <a:solidFill>
                  <a:srgbClr val="002060"/>
                </a:solidFill>
                <a:latin typeface="Times New Roman"/>
                <a:cs typeface="Times New Roman"/>
              </a:rPr>
              <a:t>This</a:t>
            </a:r>
            <a:r>
              <a:rPr sz="1550" i="1" spc="7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45" dirty="0">
                <a:solidFill>
                  <a:srgbClr val="002060"/>
                </a:solidFill>
                <a:latin typeface="Times New Roman"/>
                <a:cs typeface="Times New Roman"/>
              </a:rPr>
              <a:t>means</a:t>
            </a:r>
            <a:r>
              <a:rPr sz="1550" i="1" spc="7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00" dirty="0">
                <a:solidFill>
                  <a:srgbClr val="002060"/>
                </a:solidFill>
                <a:latin typeface="Times New Roman"/>
                <a:cs typeface="Times New Roman"/>
              </a:rPr>
              <a:t>that </a:t>
            </a:r>
            <a:r>
              <a:rPr sz="1550" i="1" spc="200" dirty="0">
                <a:solidFill>
                  <a:srgbClr val="002060"/>
                </a:solidFill>
                <a:latin typeface="Times New Roman"/>
                <a:cs typeface="Times New Roman"/>
              </a:rPr>
              <a:t>my</a:t>
            </a:r>
            <a:r>
              <a:rPr sz="1550" i="1" spc="1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05" dirty="0">
                <a:solidFill>
                  <a:srgbClr val="002060"/>
                </a:solidFill>
                <a:latin typeface="Times New Roman"/>
                <a:cs typeface="Times New Roman"/>
              </a:rPr>
              <a:t>husband,</a:t>
            </a:r>
            <a:r>
              <a:rPr sz="1550" i="1" spc="7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85" dirty="0">
                <a:solidFill>
                  <a:srgbClr val="002060"/>
                </a:solidFill>
                <a:latin typeface="Times New Roman"/>
                <a:cs typeface="Times New Roman"/>
              </a:rPr>
              <a:t>a</a:t>
            </a:r>
            <a:r>
              <a:rPr sz="1550" i="1" spc="3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85" dirty="0">
                <a:solidFill>
                  <a:srgbClr val="002060"/>
                </a:solidFill>
                <a:latin typeface="Times New Roman"/>
                <a:cs typeface="Times New Roman"/>
              </a:rPr>
              <a:t>firefighter,</a:t>
            </a:r>
            <a:r>
              <a:rPr sz="1550" i="1" spc="7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20" dirty="0">
                <a:solidFill>
                  <a:srgbClr val="002060"/>
                </a:solidFill>
                <a:latin typeface="Times New Roman"/>
                <a:cs typeface="Times New Roman"/>
              </a:rPr>
              <a:t>works</a:t>
            </a:r>
            <a:r>
              <a:rPr sz="1550" i="1" spc="7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80" dirty="0">
                <a:solidFill>
                  <a:srgbClr val="002060"/>
                </a:solidFill>
                <a:latin typeface="Times New Roman"/>
                <a:cs typeface="Times New Roman"/>
              </a:rPr>
              <a:t>for</a:t>
            </a:r>
            <a:r>
              <a:rPr sz="1550" i="1" spc="3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14" dirty="0">
                <a:solidFill>
                  <a:srgbClr val="002060"/>
                </a:solidFill>
                <a:latin typeface="Times New Roman"/>
                <a:cs typeface="Times New Roman"/>
              </a:rPr>
              <a:t>48</a:t>
            </a:r>
            <a:r>
              <a:rPr sz="1550" i="1" spc="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14" dirty="0">
                <a:solidFill>
                  <a:srgbClr val="002060"/>
                </a:solidFill>
                <a:latin typeface="Times New Roman"/>
                <a:cs typeface="Times New Roman"/>
              </a:rPr>
              <a:t>hours</a:t>
            </a:r>
            <a:r>
              <a:rPr sz="1550" i="1" spc="7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05" dirty="0">
                <a:solidFill>
                  <a:srgbClr val="002060"/>
                </a:solidFill>
                <a:latin typeface="Times New Roman"/>
                <a:cs typeface="Times New Roman"/>
              </a:rPr>
              <a:t>straight and</a:t>
            </a:r>
            <a:r>
              <a:rPr sz="1550" i="1" spc="9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60" dirty="0">
                <a:solidFill>
                  <a:srgbClr val="002060"/>
                </a:solidFill>
                <a:latin typeface="Times New Roman"/>
                <a:cs typeface="Times New Roman"/>
              </a:rPr>
              <a:t>is </a:t>
            </a:r>
            <a:r>
              <a:rPr sz="1550" i="1" spc="105" dirty="0">
                <a:solidFill>
                  <a:srgbClr val="002060"/>
                </a:solidFill>
                <a:latin typeface="Times New Roman"/>
                <a:cs typeface="Times New Roman"/>
              </a:rPr>
              <a:t>paid</a:t>
            </a:r>
            <a:r>
              <a:rPr sz="1550" i="1" spc="2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85" dirty="0">
                <a:solidFill>
                  <a:srgbClr val="002060"/>
                </a:solidFill>
                <a:latin typeface="Times New Roman"/>
                <a:cs typeface="Times New Roman"/>
              </a:rPr>
              <a:t>for</a:t>
            </a:r>
            <a:r>
              <a:rPr sz="1550" i="1" spc="11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dirty="0">
                <a:solidFill>
                  <a:srgbClr val="002060"/>
                </a:solidFill>
                <a:latin typeface="Times New Roman"/>
                <a:cs typeface="Times New Roman"/>
              </a:rPr>
              <a:t>all</a:t>
            </a:r>
            <a:r>
              <a:rPr sz="1550" i="1" spc="8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65" dirty="0">
                <a:solidFill>
                  <a:srgbClr val="002060"/>
                </a:solidFill>
                <a:latin typeface="Times New Roman"/>
                <a:cs typeface="Times New Roman"/>
              </a:rPr>
              <a:t>of</a:t>
            </a:r>
            <a:r>
              <a:rPr sz="1550" i="1" spc="8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75" dirty="0">
                <a:solidFill>
                  <a:srgbClr val="002060"/>
                </a:solidFill>
                <a:latin typeface="Times New Roman"/>
                <a:cs typeface="Times New Roman"/>
              </a:rPr>
              <a:t>those,</a:t>
            </a:r>
            <a:r>
              <a:rPr sz="1550" i="1" spc="8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75" dirty="0">
                <a:solidFill>
                  <a:srgbClr val="002060"/>
                </a:solidFill>
                <a:latin typeface="Times New Roman"/>
                <a:cs typeface="Times New Roman"/>
              </a:rPr>
              <a:t>regardless </a:t>
            </a:r>
            <a:r>
              <a:rPr sz="1550" i="1" spc="65" dirty="0">
                <a:solidFill>
                  <a:srgbClr val="002060"/>
                </a:solidFill>
                <a:latin typeface="Times New Roman"/>
                <a:cs typeface="Times New Roman"/>
              </a:rPr>
              <a:t>of</a:t>
            </a:r>
            <a:r>
              <a:rPr sz="1550" i="1" spc="8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25" dirty="0">
                <a:solidFill>
                  <a:srgbClr val="002060"/>
                </a:solidFill>
                <a:latin typeface="Times New Roman"/>
                <a:cs typeface="Times New Roman"/>
              </a:rPr>
              <a:t>how</a:t>
            </a:r>
            <a:r>
              <a:rPr sz="1550" i="1" spc="9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80" dirty="0">
                <a:solidFill>
                  <a:srgbClr val="002060"/>
                </a:solidFill>
                <a:latin typeface="Times New Roman"/>
                <a:cs typeface="Times New Roman"/>
              </a:rPr>
              <a:t>many</a:t>
            </a:r>
            <a:r>
              <a:rPr sz="1550" i="1" spc="1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05" dirty="0">
                <a:solidFill>
                  <a:srgbClr val="002060"/>
                </a:solidFill>
                <a:latin typeface="Times New Roman"/>
                <a:cs typeface="Times New Roman"/>
              </a:rPr>
              <a:t>are</a:t>
            </a:r>
            <a:r>
              <a:rPr sz="1550" i="1" spc="8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20" dirty="0">
                <a:solidFill>
                  <a:srgbClr val="002060"/>
                </a:solidFill>
                <a:latin typeface="Times New Roman"/>
                <a:cs typeface="Times New Roman"/>
              </a:rPr>
              <a:t>spent</a:t>
            </a:r>
            <a:r>
              <a:rPr sz="1550" i="1" spc="1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95" dirty="0">
                <a:solidFill>
                  <a:srgbClr val="002060"/>
                </a:solidFill>
                <a:latin typeface="Times New Roman"/>
                <a:cs typeface="Times New Roman"/>
              </a:rPr>
              <a:t>on </a:t>
            </a:r>
            <a:r>
              <a:rPr sz="1550" i="1" spc="100" dirty="0">
                <a:solidFill>
                  <a:srgbClr val="002060"/>
                </a:solidFill>
                <a:latin typeface="Times New Roman"/>
                <a:cs typeface="Times New Roman"/>
              </a:rPr>
              <a:t>actual</a:t>
            </a:r>
            <a:r>
              <a:rPr sz="1550" i="1" spc="7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-10" dirty="0">
                <a:solidFill>
                  <a:srgbClr val="002060"/>
                </a:solidFill>
                <a:latin typeface="Times New Roman"/>
                <a:cs typeface="Times New Roman"/>
              </a:rPr>
              <a:t>calls”</a:t>
            </a:r>
            <a:endParaRPr sz="1550" dirty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700"/>
              </a:spcBef>
              <a:buClr>
                <a:srgbClr val="111111"/>
              </a:buClr>
              <a:buFont typeface="Arial"/>
              <a:buChar char="•"/>
            </a:pPr>
            <a:endParaRPr sz="1550" dirty="0">
              <a:solidFill>
                <a:srgbClr val="002060"/>
              </a:solidFill>
              <a:latin typeface="Times New Roman"/>
              <a:cs typeface="Times New Roman"/>
            </a:endParaRPr>
          </a:p>
          <a:p>
            <a:pPr marL="241300" marR="114935" indent="-228600">
              <a:lnSpc>
                <a:spcPct val="83200"/>
              </a:lnSpc>
              <a:buChar char="•"/>
              <a:tabLst>
                <a:tab pos="241300" algn="l"/>
                <a:tab pos="294640" algn="l"/>
              </a:tabLst>
            </a:pPr>
            <a:r>
              <a:rPr sz="1550" dirty="0">
                <a:solidFill>
                  <a:srgbClr val="002060"/>
                </a:solidFill>
                <a:latin typeface="Arial"/>
                <a:cs typeface="Arial"/>
              </a:rPr>
              <a:t>	</a:t>
            </a:r>
            <a:r>
              <a:rPr sz="1550" i="1" spc="75" dirty="0">
                <a:solidFill>
                  <a:srgbClr val="002060"/>
                </a:solidFill>
                <a:latin typeface="Times New Roman"/>
                <a:cs typeface="Times New Roman"/>
              </a:rPr>
              <a:t>’Meanwhile,</a:t>
            </a:r>
            <a:r>
              <a:rPr sz="1550" i="1" spc="8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14" dirty="0">
                <a:solidFill>
                  <a:srgbClr val="002060"/>
                </a:solidFill>
                <a:latin typeface="Times New Roman"/>
                <a:cs typeface="Times New Roman"/>
              </a:rPr>
              <a:t>our</a:t>
            </a:r>
            <a:r>
              <a:rPr sz="1550" i="1" spc="4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00" dirty="0">
                <a:solidFill>
                  <a:srgbClr val="002060"/>
                </a:solidFill>
                <a:latin typeface="Times New Roman"/>
                <a:cs typeface="Times New Roman"/>
              </a:rPr>
              <a:t>health</a:t>
            </a:r>
            <a:r>
              <a:rPr sz="1550" i="1" spc="8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20" dirty="0">
                <a:solidFill>
                  <a:srgbClr val="002060"/>
                </a:solidFill>
                <a:latin typeface="Times New Roman"/>
                <a:cs typeface="Times New Roman"/>
              </a:rPr>
              <a:t>insurance</a:t>
            </a:r>
            <a:r>
              <a:rPr sz="1550" i="1" spc="8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25" dirty="0">
                <a:solidFill>
                  <a:srgbClr val="002060"/>
                </a:solidFill>
                <a:latin typeface="Times New Roman"/>
                <a:cs typeface="Times New Roman"/>
              </a:rPr>
              <a:t>industry</a:t>
            </a:r>
            <a:r>
              <a:rPr sz="1550" i="1" spc="1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95" dirty="0">
                <a:solidFill>
                  <a:srgbClr val="002060"/>
                </a:solidFill>
                <a:latin typeface="Times New Roman"/>
                <a:cs typeface="Times New Roman"/>
              </a:rPr>
              <a:t>operates</a:t>
            </a:r>
            <a:r>
              <a:rPr sz="1550" i="1" spc="1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55" dirty="0">
                <a:solidFill>
                  <a:srgbClr val="002060"/>
                </a:solidFill>
                <a:latin typeface="Times New Roman"/>
                <a:cs typeface="Times New Roman"/>
              </a:rPr>
              <a:t>on</a:t>
            </a:r>
            <a:r>
              <a:rPr sz="1550" i="1" spc="1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95" dirty="0">
                <a:solidFill>
                  <a:srgbClr val="002060"/>
                </a:solidFill>
                <a:latin typeface="Times New Roman"/>
                <a:cs typeface="Times New Roman"/>
              </a:rPr>
              <a:t>the </a:t>
            </a:r>
            <a:r>
              <a:rPr sz="1550" i="1" spc="100" dirty="0">
                <a:solidFill>
                  <a:srgbClr val="002060"/>
                </a:solidFill>
                <a:latin typeface="Times New Roman"/>
                <a:cs typeface="Times New Roman"/>
              </a:rPr>
              <a:t>opposite</a:t>
            </a:r>
            <a:r>
              <a:rPr sz="1550" i="1" spc="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10" dirty="0">
                <a:solidFill>
                  <a:srgbClr val="002060"/>
                </a:solidFill>
                <a:latin typeface="Times New Roman"/>
                <a:cs typeface="Times New Roman"/>
              </a:rPr>
              <a:t>framework:</a:t>
            </a:r>
            <a:r>
              <a:rPr sz="1550" i="1" spc="7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90" dirty="0">
                <a:solidFill>
                  <a:srgbClr val="002060"/>
                </a:solidFill>
                <a:latin typeface="Times New Roman"/>
                <a:cs typeface="Times New Roman"/>
              </a:rPr>
              <a:t>higher</a:t>
            </a:r>
            <a:r>
              <a:rPr sz="1550" i="1" spc="4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30" dirty="0">
                <a:solidFill>
                  <a:srgbClr val="002060"/>
                </a:solidFill>
                <a:latin typeface="Times New Roman"/>
                <a:cs typeface="Times New Roman"/>
              </a:rPr>
              <a:t>reimbursement</a:t>
            </a:r>
            <a:r>
              <a:rPr sz="1550" i="1" spc="114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85" dirty="0">
                <a:solidFill>
                  <a:srgbClr val="002060"/>
                </a:solidFill>
                <a:latin typeface="Times New Roman"/>
                <a:cs typeface="Times New Roman"/>
              </a:rPr>
              <a:t>for</a:t>
            </a:r>
            <a:r>
              <a:rPr sz="1550" i="1" spc="4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80" dirty="0">
                <a:solidFill>
                  <a:srgbClr val="002060"/>
                </a:solidFill>
                <a:latin typeface="Times New Roman"/>
                <a:cs typeface="Times New Roman"/>
              </a:rPr>
              <a:t>elective </a:t>
            </a:r>
            <a:r>
              <a:rPr sz="1550" i="1" spc="100" dirty="0">
                <a:solidFill>
                  <a:srgbClr val="002060"/>
                </a:solidFill>
                <a:latin typeface="Times New Roman"/>
                <a:cs typeface="Times New Roman"/>
              </a:rPr>
              <a:t>procedures</a:t>
            </a:r>
            <a:r>
              <a:rPr sz="1550" i="1" spc="7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10" dirty="0">
                <a:solidFill>
                  <a:srgbClr val="002060"/>
                </a:solidFill>
                <a:latin typeface="Times New Roman"/>
                <a:cs typeface="Times New Roman"/>
              </a:rPr>
              <a:t>and</a:t>
            </a:r>
            <a:r>
              <a:rPr sz="1550" i="1" spc="9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55" dirty="0">
                <a:solidFill>
                  <a:srgbClr val="002060"/>
                </a:solidFill>
                <a:latin typeface="Times New Roman"/>
                <a:cs typeface="Times New Roman"/>
              </a:rPr>
              <a:t>less</a:t>
            </a:r>
            <a:r>
              <a:rPr sz="1550" i="1" spc="7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85" dirty="0">
                <a:solidFill>
                  <a:srgbClr val="002060"/>
                </a:solidFill>
                <a:latin typeface="Times New Roman"/>
                <a:cs typeface="Times New Roman"/>
              </a:rPr>
              <a:t>for</a:t>
            </a:r>
            <a:r>
              <a:rPr sz="1550" i="1" spc="1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25" dirty="0">
                <a:solidFill>
                  <a:srgbClr val="002060"/>
                </a:solidFill>
                <a:latin typeface="Times New Roman"/>
                <a:cs typeface="Times New Roman"/>
              </a:rPr>
              <a:t>emergent</a:t>
            </a:r>
            <a:r>
              <a:rPr sz="1550" i="1" spc="2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85" dirty="0">
                <a:solidFill>
                  <a:srgbClr val="002060"/>
                </a:solidFill>
                <a:latin typeface="Times New Roman"/>
                <a:cs typeface="Times New Roman"/>
              </a:rPr>
              <a:t>ones,</a:t>
            </a:r>
            <a:r>
              <a:rPr sz="1550" i="1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10" dirty="0">
                <a:solidFill>
                  <a:srgbClr val="002060"/>
                </a:solidFill>
                <a:latin typeface="Times New Roman"/>
                <a:cs typeface="Times New Roman"/>
              </a:rPr>
              <a:t>including</a:t>
            </a:r>
            <a:r>
              <a:rPr sz="1550" i="1" spc="8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95" dirty="0">
                <a:solidFill>
                  <a:srgbClr val="002060"/>
                </a:solidFill>
                <a:latin typeface="Times New Roman"/>
                <a:cs typeface="Times New Roman"/>
              </a:rPr>
              <a:t>no </a:t>
            </a:r>
            <a:r>
              <a:rPr sz="1550" i="1" spc="120" dirty="0">
                <a:solidFill>
                  <a:srgbClr val="002060"/>
                </a:solidFill>
                <a:latin typeface="Times New Roman"/>
                <a:cs typeface="Times New Roman"/>
              </a:rPr>
              <a:t>compensation</a:t>
            </a:r>
            <a:r>
              <a:rPr sz="1550" i="1" spc="8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30" dirty="0">
                <a:solidFill>
                  <a:srgbClr val="002060"/>
                </a:solidFill>
                <a:latin typeface="Times New Roman"/>
                <a:cs typeface="Times New Roman"/>
              </a:rPr>
              <a:t>at</a:t>
            </a:r>
            <a:r>
              <a:rPr sz="1550" i="1" spc="4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50" dirty="0">
                <a:solidFill>
                  <a:srgbClr val="002060"/>
                </a:solidFill>
                <a:latin typeface="Times New Roman"/>
                <a:cs typeface="Times New Roman"/>
              </a:rPr>
              <a:t>all</a:t>
            </a:r>
            <a:r>
              <a:rPr sz="1550" i="1" spc="9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80" dirty="0">
                <a:solidFill>
                  <a:srgbClr val="002060"/>
                </a:solidFill>
                <a:latin typeface="Times New Roman"/>
                <a:cs typeface="Times New Roman"/>
              </a:rPr>
              <a:t>for</a:t>
            </a:r>
            <a:r>
              <a:rPr sz="1550" i="1" spc="3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70" dirty="0">
                <a:solidFill>
                  <a:srgbClr val="002060"/>
                </a:solidFill>
                <a:latin typeface="Times New Roman"/>
                <a:cs typeface="Times New Roman"/>
              </a:rPr>
              <a:t>access</a:t>
            </a:r>
            <a:r>
              <a:rPr sz="1550" i="1" spc="10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00" dirty="0">
                <a:solidFill>
                  <a:srgbClr val="002060"/>
                </a:solidFill>
                <a:latin typeface="Times New Roman"/>
                <a:cs typeface="Times New Roman"/>
              </a:rPr>
              <a:t>to</a:t>
            </a:r>
            <a:r>
              <a:rPr sz="1550" i="1" spc="90" dirty="0">
                <a:solidFill>
                  <a:srgbClr val="002060"/>
                </a:solidFill>
                <a:latin typeface="Times New Roman"/>
                <a:cs typeface="Times New Roman"/>
              </a:rPr>
              <a:t> those</a:t>
            </a:r>
            <a:r>
              <a:rPr sz="1550" i="1" spc="8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85" dirty="0">
                <a:solidFill>
                  <a:srgbClr val="002060"/>
                </a:solidFill>
                <a:latin typeface="Times New Roman"/>
                <a:cs typeface="Times New Roman"/>
              </a:rPr>
              <a:t>services</a:t>
            </a:r>
            <a:r>
              <a:rPr sz="1550" i="1" spc="8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25" dirty="0">
                <a:solidFill>
                  <a:srgbClr val="002060"/>
                </a:solidFill>
                <a:latin typeface="Times New Roman"/>
                <a:cs typeface="Times New Roman"/>
              </a:rPr>
              <a:t>at</a:t>
            </a:r>
            <a:r>
              <a:rPr sz="1550" i="1" spc="3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dirty="0">
                <a:solidFill>
                  <a:srgbClr val="002060"/>
                </a:solidFill>
                <a:latin typeface="Times New Roman"/>
                <a:cs typeface="Times New Roman"/>
              </a:rPr>
              <a:t>all</a:t>
            </a:r>
            <a:r>
              <a:rPr sz="1550" i="1" spc="9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70" dirty="0">
                <a:solidFill>
                  <a:srgbClr val="002060"/>
                </a:solidFill>
                <a:latin typeface="Times New Roman"/>
                <a:cs typeface="Times New Roman"/>
              </a:rPr>
              <a:t>hours. </a:t>
            </a:r>
            <a:r>
              <a:rPr sz="1550" i="1" spc="150" dirty="0">
                <a:solidFill>
                  <a:srgbClr val="002060"/>
                </a:solidFill>
                <a:latin typeface="Times New Roman"/>
                <a:cs typeface="Times New Roman"/>
              </a:rPr>
              <a:t>Our</a:t>
            </a:r>
            <a:r>
              <a:rPr sz="1550" i="1" spc="3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75" dirty="0">
                <a:solidFill>
                  <a:srgbClr val="002060"/>
                </a:solidFill>
                <a:latin typeface="Times New Roman"/>
                <a:cs typeface="Times New Roman"/>
              </a:rPr>
              <a:t>availability,</a:t>
            </a:r>
            <a:r>
              <a:rPr sz="1550" i="1" spc="8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75" dirty="0">
                <a:solidFill>
                  <a:srgbClr val="002060"/>
                </a:solidFill>
                <a:latin typeface="Times New Roman"/>
                <a:cs typeface="Times New Roman"/>
              </a:rPr>
              <a:t>like </a:t>
            </a:r>
            <a:r>
              <a:rPr sz="1550" i="1" spc="114" dirty="0">
                <a:solidFill>
                  <a:srgbClr val="002060"/>
                </a:solidFill>
                <a:latin typeface="Times New Roman"/>
                <a:cs typeface="Times New Roman"/>
              </a:rPr>
              <a:t>our</a:t>
            </a:r>
            <a:r>
              <a:rPr sz="1550" i="1" spc="3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05" dirty="0">
                <a:solidFill>
                  <a:srgbClr val="002060"/>
                </a:solidFill>
                <a:latin typeface="Times New Roman"/>
                <a:cs typeface="Times New Roman"/>
              </a:rPr>
              <a:t>safety</a:t>
            </a:r>
            <a:r>
              <a:rPr sz="1550" i="1" spc="1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35" dirty="0">
                <a:solidFill>
                  <a:srgbClr val="002060"/>
                </a:solidFill>
                <a:latin typeface="Times New Roman"/>
                <a:cs typeface="Times New Roman"/>
              </a:rPr>
              <a:t>and</a:t>
            </a:r>
            <a:r>
              <a:rPr sz="1550" i="1" spc="10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85" dirty="0">
                <a:solidFill>
                  <a:srgbClr val="002060"/>
                </a:solidFill>
                <a:latin typeface="Times New Roman"/>
                <a:cs typeface="Times New Roman"/>
              </a:rPr>
              <a:t>proficiency,</a:t>
            </a:r>
            <a:r>
              <a:rPr sz="1550" i="1" spc="80" dirty="0">
                <a:solidFill>
                  <a:srgbClr val="002060"/>
                </a:solidFill>
                <a:latin typeface="Times New Roman"/>
                <a:cs typeface="Times New Roman"/>
              </a:rPr>
              <a:t> are </a:t>
            </a:r>
            <a:r>
              <a:rPr sz="1550" i="1" spc="125" dirty="0">
                <a:solidFill>
                  <a:srgbClr val="002060"/>
                </a:solidFill>
                <a:latin typeface="Times New Roman"/>
                <a:cs typeface="Times New Roman"/>
              </a:rPr>
              <a:t>taken </a:t>
            </a:r>
            <a:r>
              <a:rPr sz="1550" i="1" spc="85" dirty="0">
                <a:solidFill>
                  <a:srgbClr val="002060"/>
                </a:solidFill>
                <a:latin typeface="Times New Roman"/>
                <a:cs typeface="Times New Roman"/>
              </a:rPr>
              <a:t>for</a:t>
            </a:r>
            <a:r>
              <a:rPr sz="1550" i="1" spc="11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05" dirty="0">
                <a:solidFill>
                  <a:srgbClr val="002060"/>
                </a:solidFill>
                <a:latin typeface="Times New Roman"/>
                <a:cs typeface="Times New Roman"/>
              </a:rPr>
              <a:t>granted</a:t>
            </a:r>
            <a:r>
              <a:rPr sz="1550" i="1" spc="11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dirty="0">
                <a:solidFill>
                  <a:srgbClr val="002060"/>
                </a:solidFill>
                <a:latin typeface="Times New Roman"/>
                <a:cs typeface="Times New Roman"/>
              </a:rPr>
              <a:t>by</a:t>
            </a:r>
            <a:r>
              <a:rPr sz="1550" i="1" spc="1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14" dirty="0">
                <a:solidFill>
                  <a:srgbClr val="002060"/>
                </a:solidFill>
                <a:latin typeface="Times New Roman"/>
                <a:cs typeface="Times New Roman"/>
              </a:rPr>
              <a:t>everyone</a:t>
            </a:r>
            <a:r>
              <a:rPr sz="1550" i="1" spc="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40" dirty="0">
                <a:solidFill>
                  <a:srgbClr val="002060"/>
                </a:solidFill>
                <a:latin typeface="Times New Roman"/>
                <a:cs typeface="Times New Roman"/>
              </a:rPr>
              <a:t>in</a:t>
            </a:r>
            <a:r>
              <a:rPr sz="1550" i="1" spc="9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20" dirty="0">
                <a:solidFill>
                  <a:srgbClr val="002060"/>
                </a:solidFill>
                <a:latin typeface="Times New Roman"/>
                <a:cs typeface="Times New Roman"/>
              </a:rPr>
              <a:t>the</a:t>
            </a:r>
            <a:r>
              <a:rPr sz="1550" i="1" spc="8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65" dirty="0">
                <a:solidFill>
                  <a:srgbClr val="002060"/>
                </a:solidFill>
                <a:latin typeface="Times New Roman"/>
                <a:cs typeface="Times New Roman"/>
              </a:rPr>
              <a:t>conversation.”</a:t>
            </a:r>
            <a:endParaRPr sz="155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8127" y="3715067"/>
            <a:ext cx="5763895" cy="1248410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L="241300" marR="5080" indent="-228600">
              <a:lnSpc>
                <a:spcPct val="83200"/>
              </a:lnSpc>
              <a:spcBef>
                <a:spcPts val="439"/>
              </a:spcBef>
              <a:buFont typeface="Arial"/>
              <a:buChar char="•"/>
              <a:tabLst>
                <a:tab pos="241300" algn="l"/>
              </a:tabLst>
            </a:pPr>
            <a:r>
              <a:rPr sz="1550" i="1" spc="55" dirty="0">
                <a:solidFill>
                  <a:srgbClr val="002060"/>
                </a:solidFill>
                <a:latin typeface="Times New Roman"/>
                <a:cs typeface="Times New Roman"/>
              </a:rPr>
              <a:t>“Physicians'</a:t>
            </a:r>
            <a:r>
              <a:rPr sz="1550" i="1" spc="6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00" dirty="0">
                <a:solidFill>
                  <a:srgbClr val="002060"/>
                </a:solidFill>
                <a:latin typeface="Times New Roman"/>
                <a:cs typeface="Times New Roman"/>
              </a:rPr>
              <a:t>acceptance</a:t>
            </a:r>
            <a:r>
              <a:rPr sz="1550" i="1" spc="8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65" dirty="0">
                <a:solidFill>
                  <a:srgbClr val="002060"/>
                </a:solidFill>
                <a:latin typeface="Times New Roman"/>
                <a:cs typeface="Times New Roman"/>
              </a:rPr>
              <a:t>of</a:t>
            </a:r>
            <a:r>
              <a:rPr sz="1550" i="1" spc="9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50" dirty="0">
                <a:solidFill>
                  <a:srgbClr val="002060"/>
                </a:solidFill>
                <a:latin typeface="Times New Roman"/>
                <a:cs typeface="Times New Roman"/>
              </a:rPr>
              <a:t>call</a:t>
            </a:r>
            <a:r>
              <a:rPr sz="1550" i="1" spc="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95" dirty="0">
                <a:solidFill>
                  <a:srgbClr val="002060"/>
                </a:solidFill>
                <a:latin typeface="Times New Roman"/>
                <a:cs typeface="Times New Roman"/>
              </a:rPr>
              <a:t>as</a:t>
            </a:r>
            <a:r>
              <a:rPr sz="1550" i="1" spc="8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80" dirty="0">
                <a:solidFill>
                  <a:srgbClr val="002060"/>
                </a:solidFill>
                <a:latin typeface="Times New Roman"/>
                <a:cs typeface="Times New Roman"/>
              </a:rPr>
              <a:t>"part</a:t>
            </a:r>
            <a:r>
              <a:rPr sz="1550" i="1" spc="10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65" dirty="0">
                <a:solidFill>
                  <a:srgbClr val="002060"/>
                </a:solidFill>
                <a:latin typeface="Times New Roman"/>
                <a:cs typeface="Times New Roman"/>
              </a:rPr>
              <a:t>of</a:t>
            </a:r>
            <a:r>
              <a:rPr sz="1550" i="1" spc="2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20" dirty="0">
                <a:solidFill>
                  <a:srgbClr val="002060"/>
                </a:solidFill>
                <a:latin typeface="Times New Roman"/>
                <a:cs typeface="Times New Roman"/>
              </a:rPr>
              <a:t>the</a:t>
            </a:r>
            <a:r>
              <a:rPr sz="1550" i="1" spc="8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dirty="0">
                <a:solidFill>
                  <a:srgbClr val="002060"/>
                </a:solidFill>
                <a:latin typeface="Times New Roman"/>
                <a:cs typeface="Times New Roman"/>
              </a:rPr>
              <a:t>job"</a:t>
            </a:r>
            <a:r>
              <a:rPr sz="1550" i="1" spc="4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00" dirty="0">
                <a:solidFill>
                  <a:srgbClr val="002060"/>
                </a:solidFill>
                <a:latin typeface="Times New Roman"/>
                <a:cs typeface="Times New Roman"/>
              </a:rPr>
              <a:t>has</a:t>
            </a:r>
            <a:r>
              <a:rPr sz="1550" i="1" spc="8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55" dirty="0">
                <a:solidFill>
                  <a:srgbClr val="002060"/>
                </a:solidFill>
                <a:latin typeface="Times New Roman"/>
                <a:cs typeface="Times New Roman"/>
              </a:rPr>
              <a:t>failed </a:t>
            </a:r>
            <a:r>
              <a:rPr sz="1550" i="1" spc="110" dirty="0">
                <a:solidFill>
                  <a:srgbClr val="002060"/>
                </a:solidFill>
                <a:latin typeface="Times New Roman"/>
                <a:cs typeface="Times New Roman"/>
              </a:rPr>
              <a:t>to</a:t>
            </a:r>
            <a:r>
              <a:rPr sz="1550" i="1" spc="7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80" dirty="0">
                <a:solidFill>
                  <a:srgbClr val="002060"/>
                </a:solidFill>
                <a:latin typeface="Times New Roman"/>
                <a:cs typeface="Times New Roman"/>
              </a:rPr>
              <a:t>check</a:t>
            </a:r>
            <a:r>
              <a:rPr sz="1550" i="1" spc="7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20" dirty="0">
                <a:solidFill>
                  <a:srgbClr val="002060"/>
                </a:solidFill>
                <a:latin typeface="Times New Roman"/>
                <a:cs typeface="Times New Roman"/>
              </a:rPr>
              <a:t>the</a:t>
            </a:r>
            <a:r>
              <a:rPr sz="1550" i="1" spc="7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90" dirty="0">
                <a:solidFill>
                  <a:srgbClr val="002060"/>
                </a:solidFill>
                <a:latin typeface="Times New Roman"/>
                <a:cs typeface="Times New Roman"/>
              </a:rPr>
              <a:t>excesses</a:t>
            </a:r>
            <a:r>
              <a:rPr sz="1550" i="1" spc="7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65" dirty="0">
                <a:solidFill>
                  <a:srgbClr val="002060"/>
                </a:solidFill>
                <a:latin typeface="Times New Roman"/>
                <a:cs typeface="Times New Roman"/>
              </a:rPr>
              <a:t>of</a:t>
            </a:r>
            <a:r>
              <a:rPr sz="1550" i="1" spc="1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20" dirty="0">
                <a:solidFill>
                  <a:srgbClr val="002060"/>
                </a:solidFill>
                <a:latin typeface="Times New Roman"/>
                <a:cs typeface="Times New Roman"/>
              </a:rPr>
              <a:t>the</a:t>
            </a:r>
            <a:r>
              <a:rPr sz="1550" i="1" spc="7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00" dirty="0">
                <a:solidFill>
                  <a:srgbClr val="002060"/>
                </a:solidFill>
                <a:latin typeface="Times New Roman"/>
                <a:cs typeface="Times New Roman"/>
              </a:rPr>
              <a:t>health</a:t>
            </a:r>
            <a:r>
              <a:rPr sz="1550" i="1" spc="7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25" dirty="0">
                <a:solidFill>
                  <a:srgbClr val="002060"/>
                </a:solidFill>
                <a:latin typeface="Times New Roman"/>
                <a:cs typeface="Times New Roman"/>
              </a:rPr>
              <a:t>system</a:t>
            </a:r>
            <a:r>
              <a:rPr sz="1550" i="1" spc="114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05" dirty="0">
                <a:solidFill>
                  <a:srgbClr val="002060"/>
                </a:solidFill>
                <a:latin typeface="Times New Roman"/>
                <a:cs typeface="Times New Roman"/>
              </a:rPr>
              <a:t>in</a:t>
            </a:r>
            <a:r>
              <a:rPr sz="1550" i="1" spc="7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10" dirty="0">
                <a:solidFill>
                  <a:srgbClr val="002060"/>
                </a:solidFill>
                <a:latin typeface="Times New Roman"/>
                <a:cs typeface="Times New Roman"/>
              </a:rPr>
              <a:t>its</a:t>
            </a:r>
            <a:r>
              <a:rPr sz="1550" i="1" spc="7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25" dirty="0">
                <a:solidFill>
                  <a:srgbClr val="002060"/>
                </a:solidFill>
                <a:latin typeface="Times New Roman"/>
                <a:cs typeface="Times New Roman"/>
              </a:rPr>
              <a:t>demands</a:t>
            </a:r>
            <a:r>
              <a:rPr sz="1550" i="1" spc="7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60" dirty="0">
                <a:solidFill>
                  <a:srgbClr val="002060"/>
                </a:solidFill>
                <a:latin typeface="Times New Roman"/>
                <a:cs typeface="Times New Roman"/>
              </a:rPr>
              <a:t>for </a:t>
            </a:r>
            <a:r>
              <a:rPr sz="1550" i="1" spc="114" dirty="0">
                <a:solidFill>
                  <a:srgbClr val="002060"/>
                </a:solidFill>
                <a:latin typeface="Times New Roman"/>
                <a:cs typeface="Times New Roman"/>
              </a:rPr>
              <a:t>our</a:t>
            </a:r>
            <a:r>
              <a:rPr sz="1550" i="1" spc="3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14" dirty="0">
                <a:solidFill>
                  <a:srgbClr val="002060"/>
                </a:solidFill>
                <a:latin typeface="Times New Roman"/>
                <a:cs typeface="Times New Roman"/>
              </a:rPr>
              <a:t>time.</a:t>
            </a:r>
            <a:r>
              <a:rPr sz="1550" i="1" spc="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85" dirty="0">
                <a:solidFill>
                  <a:srgbClr val="002060"/>
                </a:solidFill>
                <a:latin typeface="Times New Roman"/>
                <a:cs typeface="Times New Roman"/>
              </a:rPr>
              <a:t>Availability</a:t>
            </a:r>
            <a:r>
              <a:rPr sz="1550" i="1" spc="1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65" dirty="0">
                <a:solidFill>
                  <a:srgbClr val="002060"/>
                </a:solidFill>
                <a:latin typeface="Times New Roman"/>
                <a:cs typeface="Times New Roman"/>
              </a:rPr>
              <a:t>of</a:t>
            </a:r>
            <a:r>
              <a:rPr sz="1550" i="1" spc="8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95" dirty="0">
                <a:solidFill>
                  <a:srgbClr val="002060"/>
                </a:solidFill>
                <a:latin typeface="Times New Roman"/>
                <a:cs typeface="Times New Roman"/>
              </a:rPr>
              <a:t>care</a:t>
            </a:r>
            <a:r>
              <a:rPr sz="1550" i="1" spc="-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80" dirty="0">
                <a:solidFill>
                  <a:srgbClr val="002060"/>
                </a:solidFill>
                <a:latin typeface="Times New Roman"/>
                <a:cs typeface="Times New Roman"/>
              </a:rPr>
              <a:t>is</a:t>
            </a:r>
            <a:r>
              <a:rPr sz="1550" i="1" spc="7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00" dirty="0">
                <a:solidFill>
                  <a:srgbClr val="002060"/>
                </a:solidFill>
                <a:latin typeface="Times New Roman"/>
                <a:cs typeface="Times New Roman"/>
              </a:rPr>
              <a:t>one</a:t>
            </a:r>
            <a:r>
              <a:rPr sz="1550" i="1" spc="7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65" dirty="0">
                <a:solidFill>
                  <a:srgbClr val="002060"/>
                </a:solidFill>
                <a:latin typeface="Times New Roman"/>
                <a:cs typeface="Times New Roman"/>
              </a:rPr>
              <a:t>of</a:t>
            </a:r>
            <a:r>
              <a:rPr sz="1550" i="1" spc="8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20" dirty="0">
                <a:solidFill>
                  <a:srgbClr val="002060"/>
                </a:solidFill>
                <a:latin typeface="Times New Roman"/>
                <a:cs typeface="Times New Roman"/>
              </a:rPr>
              <a:t>the</a:t>
            </a:r>
            <a:r>
              <a:rPr sz="1550" i="1" spc="7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95" dirty="0">
                <a:solidFill>
                  <a:srgbClr val="002060"/>
                </a:solidFill>
                <a:latin typeface="Times New Roman"/>
                <a:cs typeface="Times New Roman"/>
              </a:rPr>
              <a:t>drivers</a:t>
            </a:r>
            <a:r>
              <a:rPr sz="1550" i="1" spc="7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65" dirty="0">
                <a:solidFill>
                  <a:srgbClr val="002060"/>
                </a:solidFill>
                <a:latin typeface="Times New Roman"/>
                <a:cs typeface="Times New Roman"/>
              </a:rPr>
              <a:t>of</a:t>
            </a:r>
            <a:r>
              <a:rPr sz="1550" i="1" spc="8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25" dirty="0">
                <a:solidFill>
                  <a:srgbClr val="002060"/>
                </a:solidFill>
                <a:latin typeface="Times New Roman"/>
                <a:cs typeface="Times New Roman"/>
              </a:rPr>
              <a:t>market </a:t>
            </a:r>
            <a:r>
              <a:rPr sz="1550" i="1" spc="114" dirty="0">
                <a:solidFill>
                  <a:srgbClr val="002060"/>
                </a:solidFill>
                <a:latin typeface="Times New Roman"/>
                <a:cs typeface="Times New Roman"/>
              </a:rPr>
              <a:t>competitiveness</a:t>
            </a:r>
            <a:r>
              <a:rPr sz="1550" i="1" spc="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30" dirty="0">
                <a:solidFill>
                  <a:srgbClr val="002060"/>
                </a:solidFill>
                <a:latin typeface="Times New Roman"/>
                <a:cs typeface="Times New Roman"/>
              </a:rPr>
              <a:t>and</a:t>
            </a:r>
            <a:r>
              <a:rPr sz="1550" i="1" spc="10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10" dirty="0">
                <a:solidFill>
                  <a:srgbClr val="002060"/>
                </a:solidFill>
                <a:latin typeface="Times New Roman"/>
                <a:cs typeface="Times New Roman"/>
              </a:rPr>
              <a:t>yet</a:t>
            </a:r>
            <a:r>
              <a:rPr sz="1550" i="1" spc="3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14" dirty="0">
                <a:solidFill>
                  <a:srgbClr val="002060"/>
                </a:solidFill>
                <a:latin typeface="Times New Roman"/>
                <a:cs typeface="Times New Roman"/>
              </a:rPr>
              <a:t>the</a:t>
            </a:r>
            <a:r>
              <a:rPr sz="1550" i="1" spc="8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10" dirty="0">
                <a:solidFill>
                  <a:srgbClr val="002060"/>
                </a:solidFill>
                <a:latin typeface="Times New Roman"/>
                <a:cs typeface="Times New Roman"/>
              </a:rPr>
              <a:t>pressure</a:t>
            </a:r>
            <a:r>
              <a:rPr sz="1550" i="1" spc="8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10" dirty="0">
                <a:solidFill>
                  <a:srgbClr val="002060"/>
                </a:solidFill>
                <a:latin typeface="Times New Roman"/>
                <a:cs typeface="Times New Roman"/>
              </a:rPr>
              <a:t>on</a:t>
            </a:r>
            <a:r>
              <a:rPr sz="1550" i="1" spc="8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05" dirty="0">
                <a:solidFill>
                  <a:srgbClr val="002060"/>
                </a:solidFill>
                <a:latin typeface="Times New Roman"/>
                <a:cs typeface="Times New Roman"/>
              </a:rPr>
              <a:t>physicians</a:t>
            </a:r>
            <a:r>
              <a:rPr sz="1550" i="1" spc="80" dirty="0">
                <a:solidFill>
                  <a:srgbClr val="002060"/>
                </a:solidFill>
                <a:latin typeface="Times New Roman"/>
                <a:cs typeface="Times New Roman"/>
              </a:rPr>
              <a:t> created by</a:t>
            </a:r>
            <a:r>
              <a:rPr sz="1550" i="1" spc="11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20" dirty="0">
                <a:solidFill>
                  <a:srgbClr val="002060"/>
                </a:solidFill>
                <a:latin typeface="Times New Roman"/>
                <a:cs typeface="Times New Roman"/>
              </a:rPr>
              <a:t>that</a:t>
            </a:r>
            <a:r>
              <a:rPr sz="1550" i="1" spc="13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80" dirty="0">
                <a:solidFill>
                  <a:srgbClr val="002060"/>
                </a:solidFill>
                <a:latin typeface="Times New Roman"/>
                <a:cs typeface="Times New Roman"/>
              </a:rPr>
              <a:t>availability</a:t>
            </a:r>
            <a:r>
              <a:rPr sz="1550" i="1" spc="11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25" dirty="0">
                <a:solidFill>
                  <a:srgbClr val="002060"/>
                </a:solidFill>
                <a:latin typeface="Times New Roman"/>
                <a:cs typeface="Times New Roman"/>
              </a:rPr>
              <a:t>remains</a:t>
            </a:r>
            <a:r>
              <a:rPr sz="1550" i="1" spc="1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90" dirty="0">
                <a:solidFill>
                  <a:srgbClr val="002060"/>
                </a:solidFill>
                <a:latin typeface="Times New Roman"/>
                <a:cs typeface="Times New Roman"/>
              </a:rPr>
              <a:t>wholly</a:t>
            </a:r>
            <a:r>
              <a:rPr sz="1550" i="1" spc="114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25" dirty="0">
                <a:solidFill>
                  <a:srgbClr val="002060"/>
                </a:solidFill>
                <a:latin typeface="Times New Roman"/>
                <a:cs typeface="Times New Roman"/>
              </a:rPr>
              <a:t>uncompensated </a:t>
            </a:r>
            <a:r>
              <a:rPr sz="1550" i="1" dirty="0">
                <a:solidFill>
                  <a:srgbClr val="002060"/>
                </a:solidFill>
                <a:latin typeface="Times New Roman"/>
                <a:cs typeface="Times New Roman"/>
              </a:rPr>
              <a:t>by</a:t>
            </a:r>
            <a:r>
              <a:rPr sz="1550" i="1" spc="114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95" dirty="0">
                <a:solidFill>
                  <a:srgbClr val="002060"/>
                </a:solidFill>
                <a:latin typeface="Times New Roman"/>
                <a:cs typeface="Times New Roman"/>
              </a:rPr>
              <a:t>the </a:t>
            </a:r>
            <a:r>
              <a:rPr sz="1550" i="1" spc="70" dirty="0">
                <a:solidFill>
                  <a:srgbClr val="002060"/>
                </a:solidFill>
                <a:latin typeface="Times New Roman"/>
                <a:cs typeface="Times New Roman"/>
              </a:rPr>
              <a:t>biggest</a:t>
            </a:r>
            <a:r>
              <a:rPr sz="1550" i="1" spc="1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40" dirty="0">
                <a:solidFill>
                  <a:srgbClr val="002060"/>
                </a:solidFill>
                <a:latin typeface="Times New Roman"/>
                <a:cs typeface="Times New Roman"/>
              </a:rPr>
              <a:t>winners</a:t>
            </a:r>
            <a:r>
              <a:rPr sz="1550" i="1" spc="7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05" dirty="0">
                <a:solidFill>
                  <a:srgbClr val="002060"/>
                </a:solidFill>
                <a:latin typeface="Times New Roman"/>
                <a:cs typeface="Times New Roman"/>
              </a:rPr>
              <a:t>in</a:t>
            </a:r>
            <a:r>
              <a:rPr sz="1550" i="1" spc="8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20" dirty="0">
                <a:solidFill>
                  <a:srgbClr val="002060"/>
                </a:solidFill>
                <a:latin typeface="Times New Roman"/>
                <a:cs typeface="Times New Roman"/>
              </a:rPr>
              <a:t>the</a:t>
            </a:r>
            <a:r>
              <a:rPr sz="1550" i="1" spc="7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75" dirty="0">
                <a:solidFill>
                  <a:srgbClr val="002060"/>
                </a:solidFill>
                <a:latin typeface="Times New Roman"/>
                <a:cs typeface="Times New Roman"/>
              </a:rPr>
              <a:t>game:</a:t>
            </a:r>
            <a:r>
              <a:rPr sz="1550" i="1" spc="5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90" dirty="0">
                <a:solidFill>
                  <a:srgbClr val="002060"/>
                </a:solidFill>
                <a:latin typeface="Times New Roman"/>
                <a:cs typeface="Times New Roman"/>
              </a:rPr>
              <a:t>hospitals</a:t>
            </a:r>
            <a:r>
              <a:rPr sz="1550" i="1" spc="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35" dirty="0">
                <a:solidFill>
                  <a:srgbClr val="002060"/>
                </a:solidFill>
                <a:latin typeface="Times New Roman"/>
                <a:cs typeface="Times New Roman"/>
              </a:rPr>
              <a:t>and</a:t>
            </a:r>
            <a:r>
              <a:rPr sz="1550" i="1" spc="1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85" dirty="0">
                <a:solidFill>
                  <a:srgbClr val="002060"/>
                </a:solidFill>
                <a:latin typeface="Times New Roman"/>
                <a:cs typeface="Times New Roman"/>
              </a:rPr>
              <a:t>insurers.</a:t>
            </a:r>
            <a:endParaRPr sz="1550" dirty="0"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8127" y="5336476"/>
            <a:ext cx="5795645" cy="85788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241300" marR="5080" indent="-228600">
              <a:lnSpc>
                <a:spcPct val="83500"/>
              </a:lnSpc>
              <a:spcBef>
                <a:spcPts val="434"/>
              </a:spcBef>
              <a:buFont typeface="Arial"/>
              <a:buChar char="•"/>
              <a:tabLst>
                <a:tab pos="241300" algn="l"/>
              </a:tabLst>
            </a:pPr>
            <a:r>
              <a:rPr sz="1550" i="1" dirty="0">
                <a:solidFill>
                  <a:srgbClr val="002060"/>
                </a:solidFill>
                <a:latin typeface="Times New Roman"/>
                <a:cs typeface="Times New Roman"/>
              </a:rPr>
              <a:t>“Thus,</a:t>
            </a:r>
            <a:r>
              <a:rPr sz="1550" i="1" spc="9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dirty="0">
                <a:solidFill>
                  <a:srgbClr val="002060"/>
                </a:solidFill>
                <a:latin typeface="Times New Roman"/>
                <a:cs typeface="Times New Roman"/>
              </a:rPr>
              <a:t>I</a:t>
            </a:r>
            <a:r>
              <a:rPr sz="1550" i="1" spc="1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70" dirty="0">
                <a:solidFill>
                  <a:srgbClr val="002060"/>
                </a:solidFill>
                <a:latin typeface="Times New Roman"/>
                <a:cs typeface="Times New Roman"/>
              </a:rPr>
              <a:t>circle</a:t>
            </a:r>
            <a:r>
              <a:rPr sz="1550" i="1" spc="1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85" dirty="0">
                <a:solidFill>
                  <a:srgbClr val="002060"/>
                </a:solidFill>
                <a:latin typeface="Times New Roman"/>
                <a:cs typeface="Times New Roman"/>
              </a:rPr>
              <a:t>back</a:t>
            </a:r>
            <a:r>
              <a:rPr sz="1550" i="1" spc="1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70" dirty="0">
                <a:solidFill>
                  <a:srgbClr val="002060"/>
                </a:solidFill>
                <a:latin typeface="Times New Roman"/>
                <a:cs typeface="Times New Roman"/>
              </a:rPr>
              <a:t>to</a:t>
            </a:r>
            <a:r>
              <a:rPr sz="1550" i="1" spc="1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20" dirty="0">
                <a:solidFill>
                  <a:srgbClr val="002060"/>
                </a:solidFill>
                <a:latin typeface="Times New Roman"/>
                <a:cs typeface="Times New Roman"/>
              </a:rPr>
              <a:t>the</a:t>
            </a:r>
            <a:r>
              <a:rPr sz="1550" i="1" spc="9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00" dirty="0">
                <a:solidFill>
                  <a:srgbClr val="002060"/>
                </a:solidFill>
                <a:latin typeface="Times New Roman"/>
                <a:cs typeface="Times New Roman"/>
              </a:rPr>
              <a:t>one</a:t>
            </a:r>
            <a:r>
              <a:rPr sz="1550" i="1" spc="9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10" dirty="0">
                <a:solidFill>
                  <a:srgbClr val="002060"/>
                </a:solidFill>
                <a:latin typeface="Times New Roman"/>
                <a:cs typeface="Times New Roman"/>
              </a:rPr>
              <a:t>option</a:t>
            </a:r>
            <a:r>
              <a:rPr sz="1550" i="1" spc="1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35" dirty="0">
                <a:solidFill>
                  <a:srgbClr val="002060"/>
                </a:solidFill>
                <a:latin typeface="Times New Roman"/>
                <a:cs typeface="Times New Roman"/>
              </a:rPr>
              <a:t>that</a:t>
            </a:r>
            <a:r>
              <a:rPr sz="1550" i="1" spc="4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85" dirty="0">
                <a:solidFill>
                  <a:srgbClr val="002060"/>
                </a:solidFill>
                <a:latin typeface="Times New Roman"/>
                <a:cs typeface="Times New Roman"/>
              </a:rPr>
              <a:t>offers</a:t>
            </a:r>
            <a:r>
              <a:rPr sz="1550" i="1" spc="9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85" dirty="0">
                <a:solidFill>
                  <a:srgbClr val="002060"/>
                </a:solidFill>
                <a:latin typeface="Times New Roman"/>
                <a:cs typeface="Times New Roman"/>
              </a:rPr>
              <a:t>a</a:t>
            </a:r>
            <a:r>
              <a:rPr sz="1550" i="1" spc="13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95" dirty="0">
                <a:solidFill>
                  <a:srgbClr val="002060"/>
                </a:solidFill>
                <a:latin typeface="Times New Roman"/>
                <a:cs typeface="Times New Roman"/>
              </a:rPr>
              <a:t>solution</a:t>
            </a:r>
            <a:r>
              <a:rPr sz="1550" i="1" spc="1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85" dirty="0">
                <a:solidFill>
                  <a:srgbClr val="002060"/>
                </a:solidFill>
                <a:latin typeface="Times New Roman"/>
                <a:cs typeface="Times New Roman"/>
              </a:rPr>
              <a:t>to </a:t>
            </a:r>
            <a:r>
              <a:rPr sz="1550" i="1" spc="120" dirty="0">
                <a:solidFill>
                  <a:srgbClr val="002060"/>
                </a:solidFill>
                <a:latin typeface="Times New Roman"/>
                <a:cs typeface="Times New Roman"/>
              </a:rPr>
              <a:t>the</a:t>
            </a:r>
            <a:r>
              <a:rPr sz="1550" i="1" spc="7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80" dirty="0">
                <a:solidFill>
                  <a:srgbClr val="002060"/>
                </a:solidFill>
                <a:latin typeface="Times New Roman"/>
                <a:cs typeface="Times New Roman"/>
              </a:rPr>
              <a:t>availability</a:t>
            </a:r>
            <a:r>
              <a:rPr sz="1550" i="1" spc="9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75" dirty="0">
                <a:solidFill>
                  <a:srgbClr val="002060"/>
                </a:solidFill>
                <a:latin typeface="Times New Roman"/>
                <a:cs typeface="Times New Roman"/>
              </a:rPr>
              <a:t>problem:</a:t>
            </a:r>
            <a:r>
              <a:rPr sz="1550" i="1" spc="5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00" dirty="0">
                <a:solidFill>
                  <a:srgbClr val="002060"/>
                </a:solidFill>
                <a:latin typeface="Times New Roman"/>
                <a:cs typeface="Times New Roman"/>
              </a:rPr>
              <a:t>locums</a:t>
            </a:r>
            <a:r>
              <a:rPr sz="1550" i="1" spc="7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05" dirty="0">
                <a:solidFill>
                  <a:srgbClr val="002060"/>
                </a:solidFill>
                <a:latin typeface="Times New Roman"/>
                <a:cs typeface="Times New Roman"/>
              </a:rPr>
              <a:t>work.</a:t>
            </a:r>
            <a:r>
              <a:rPr sz="1550" i="1" spc="8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dirty="0">
                <a:solidFill>
                  <a:srgbClr val="002060"/>
                </a:solidFill>
                <a:latin typeface="Times New Roman"/>
                <a:cs typeface="Times New Roman"/>
              </a:rPr>
              <a:t>I</a:t>
            </a:r>
            <a:r>
              <a:rPr sz="1550" i="1" spc="7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14" dirty="0">
                <a:solidFill>
                  <a:srgbClr val="002060"/>
                </a:solidFill>
                <a:latin typeface="Times New Roman"/>
                <a:cs typeface="Times New Roman"/>
              </a:rPr>
              <a:t>would</a:t>
            </a:r>
            <a:r>
              <a:rPr sz="1550" i="1" spc="3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25" dirty="0">
                <a:solidFill>
                  <a:srgbClr val="002060"/>
                </a:solidFill>
                <a:latin typeface="Times New Roman"/>
                <a:cs typeface="Times New Roman"/>
              </a:rPr>
              <a:t>never</a:t>
            </a:r>
            <a:r>
              <a:rPr sz="1550" i="1" spc="3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25" dirty="0">
                <a:solidFill>
                  <a:srgbClr val="002060"/>
                </a:solidFill>
                <a:latin typeface="Times New Roman"/>
                <a:cs typeface="Times New Roman"/>
              </a:rPr>
              <a:t>dream </a:t>
            </a:r>
            <a:r>
              <a:rPr sz="1550" i="1" spc="65" dirty="0">
                <a:solidFill>
                  <a:srgbClr val="002060"/>
                </a:solidFill>
                <a:latin typeface="Times New Roman"/>
                <a:cs typeface="Times New Roman"/>
              </a:rPr>
              <a:t>of</a:t>
            </a:r>
            <a:r>
              <a:rPr sz="1550" i="1" spc="8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25" dirty="0">
                <a:solidFill>
                  <a:srgbClr val="002060"/>
                </a:solidFill>
                <a:latin typeface="Times New Roman"/>
                <a:cs typeface="Times New Roman"/>
              </a:rPr>
              <a:t>taking</a:t>
            </a:r>
            <a:r>
              <a:rPr sz="1550" i="1" spc="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50" dirty="0">
                <a:solidFill>
                  <a:srgbClr val="002060"/>
                </a:solidFill>
                <a:latin typeface="Times New Roman"/>
                <a:cs typeface="Times New Roman"/>
              </a:rPr>
              <a:t>call</a:t>
            </a:r>
            <a:r>
              <a:rPr sz="1550" i="1" spc="7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85" dirty="0">
                <a:solidFill>
                  <a:srgbClr val="002060"/>
                </a:solidFill>
                <a:latin typeface="Times New Roman"/>
                <a:cs typeface="Times New Roman"/>
              </a:rPr>
              <a:t>for</a:t>
            </a:r>
            <a:r>
              <a:rPr sz="1550" i="1" spc="3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65" dirty="0">
                <a:solidFill>
                  <a:srgbClr val="002060"/>
                </a:solidFill>
                <a:latin typeface="Times New Roman"/>
                <a:cs typeface="Times New Roman"/>
              </a:rPr>
              <a:t>free.</a:t>
            </a:r>
            <a:r>
              <a:rPr sz="1550" i="1" spc="8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00" dirty="0">
                <a:solidFill>
                  <a:srgbClr val="002060"/>
                </a:solidFill>
                <a:latin typeface="Times New Roman"/>
                <a:cs typeface="Times New Roman"/>
              </a:rPr>
              <a:t>Nor </a:t>
            </a:r>
            <a:r>
              <a:rPr sz="1550" i="1" spc="114" dirty="0">
                <a:solidFill>
                  <a:srgbClr val="002060"/>
                </a:solidFill>
                <a:latin typeface="Times New Roman"/>
                <a:cs typeface="Times New Roman"/>
              </a:rPr>
              <a:t>would</a:t>
            </a:r>
            <a:r>
              <a:rPr sz="1550" i="1" spc="2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20" dirty="0">
                <a:solidFill>
                  <a:srgbClr val="002060"/>
                </a:solidFill>
                <a:latin typeface="Times New Roman"/>
                <a:cs typeface="Times New Roman"/>
              </a:rPr>
              <a:t>the</a:t>
            </a:r>
            <a:r>
              <a:rPr sz="1550" i="1" spc="7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20" dirty="0">
                <a:solidFill>
                  <a:srgbClr val="002060"/>
                </a:solidFill>
                <a:latin typeface="Times New Roman"/>
                <a:cs typeface="Times New Roman"/>
              </a:rPr>
              <a:t>systems</a:t>
            </a:r>
            <a:r>
              <a:rPr sz="1550" i="1" spc="7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10" dirty="0">
                <a:solidFill>
                  <a:srgbClr val="002060"/>
                </a:solidFill>
                <a:latin typeface="Times New Roman"/>
                <a:cs typeface="Times New Roman"/>
              </a:rPr>
              <a:t>expect</a:t>
            </a:r>
            <a:r>
              <a:rPr sz="1550" i="1" spc="9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35" dirty="0">
                <a:solidFill>
                  <a:srgbClr val="002060"/>
                </a:solidFill>
                <a:latin typeface="Times New Roman"/>
                <a:cs typeface="Times New Roman"/>
              </a:rPr>
              <a:t>me</a:t>
            </a:r>
            <a:r>
              <a:rPr sz="1550" i="1" spc="7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40" dirty="0">
                <a:solidFill>
                  <a:srgbClr val="002060"/>
                </a:solidFill>
                <a:latin typeface="Times New Roman"/>
                <a:cs typeface="Times New Roman"/>
              </a:rPr>
              <a:t>to, </a:t>
            </a:r>
            <a:r>
              <a:rPr sz="1550" i="1" spc="135" dirty="0">
                <a:solidFill>
                  <a:srgbClr val="002060"/>
                </a:solidFill>
                <a:latin typeface="Times New Roman"/>
                <a:cs typeface="Times New Roman"/>
              </a:rPr>
              <a:t>and</a:t>
            </a:r>
            <a:r>
              <a:rPr sz="1550" i="1" spc="4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35" dirty="0">
                <a:solidFill>
                  <a:srgbClr val="002060"/>
                </a:solidFill>
                <a:latin typeface="Times New Roman"/>
                <a:cs typeface="Times New Roman"/>
              </a:rPr>
              <a:t>yet</a:t>
            </a:r>
            <a:r>
              <a:rPr sz="1550" i="1" spc="4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35" dirty="0">
                <a:solidFill>
                  <a:srgbClr val="002060"/>
                </a:solidFill>
                <a:latin typeface="Times New Roman"/>
                <a:cs typeface="Times New Roman"/>
              </a:rPr>
              <a:t>that</a:t>
            </a:r>
            <a:r>
              <a:rPr sz="1550" i="1" spc="4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40" dirty="0">
                <a:solidFill>
                  <a:srgbClr val="002060"/>
                </a:solidFill>
                <a:latin typeface="Times New Roman"/>
                <a:cs typeface="Times New Roman"/>
              </a:rPr>
              <a:t>was</a:t>
            </a:r>
            <a:r>
              <a:rPr sz="1550" i="1" spc="10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05" dirty="0">
                <a:solidFill>
                  <a:srgbClr val="002060"/>
                </a:solidFill>
                <a:latin typeface="Times New Roman"/>
                <a:cs typeface="Times New Roman"/>
              </a:rPr>
              <a:t>expected</a:t>
            </a:r>
            <a:r>
              <a:rPr sz="1550" i="1" spc="125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40" dirty="0">
                <a:solidFill>
                  <a:srgbClr val="002060"/>
                </a:solidFill>
                <a:latin typeface="Times New Roman"/>
                <a:cs typeface="Times New Roman"/>
              </a:rPr>
              <a:t>in</a:t>
            </a:r>
            <a:r>
              <a:rPr sz="1550" i="1" spc="2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14" dirty="0">
                <a:solidFill>
                  <a:srgbClr val="002060"/>
                </a:solidFill>
                <a:latin typeface="Times New Roman"/>
                <a:cs typeface="Times New Roman"/>
              </a:rPr>
              <a:t>every</a:t>
            </a:r>
            <a:r>
              <a:rPr sz="1550" i="1" spc="3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14" dirty="0">
                <a:solidFill>
                  <a:srgbClr val="002060"/>
                </a:solidFill>
                <a:latin typeface="Times New Roman"/>
                <a:cs typeface="Times New Roman"/>
              </a:rPr>
              <a:t>other</a:t>
            </a:r>
            <a:r>
              <a:rPr sz="1550" i="1" spc="5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dirty="0">
                <a:solidFill>
                  <a:srgbClr val="002060"/>
                </a:solidFill>
                <a:latin typeface="Times New Roman"/>
                <a:cs typeface="Times New Roman"/>
              </a:rPr>
              <a:t>job</a:t>
            </a:r>
            <a:r>
              <a:rPr sz="1550" i="1" spc="12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dirty="0">
                <a:solidFill>
                  <a:srgbClr val="002060"/>
                </a:solidFill>
                <a:latin typeface="Times New Roman"/>
                <a:cs typeface="Times New Roman"/>
              </a:rPr>
              <a:t>I've</a:t>
            </a:r>
            <a:r>
              <a:rPr sz="1550" i="1" spc="9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110" dirty="0">
                <a:solidFill>
                  <a:srgbClr val="002060"/>
                </a:solidFill>
                <a:latin typeface="Times New Roman"/>
                <a:cs typeface="Times New Roman"/>
              </a:rPr>
              <a:t>ever</a:t>
            </a:r>
            <a:r>
              <a:rPr sz="1550" i="1" spc="50" dirty="0">
                <a:solidFill>
                  <a:srgbClr val="002060"/>
                </a:solidFill>
                <a:latin typeface="Times New Roman"/>
                <a:cs typeface="Times New Roman"/>
              </a:rPr>
              <a:t> </a:t>
            </a:r>
            <a:r>
              <a:rPr sz="1550" i="1" spc="-10" dirty="0">
                <a:solidFill>
                  <a:srgbClr val="002060"/>
                </a:solidFill>
                <a:latin typeface="Times New Roman"/>
                <a:cs typeface="Times New Roman"/>
              </a:rPr>
              <a:t>held.</a:t>
            </a:r>
            <a:r>
              <a:rPr sz="1550" spc="-10" dirty="0">
                <a:solidFill>
                  <a:srgbClr val="002060"/>
                </a:solidFill>
                <a:latin typeface="Arial"/>
                <a:cs typeface="Arial"/>
              </a:rPr>
              <a:t>.”</a:t>
            </a:r>
            <a:endParaRPr sz="155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59296" y="968253"/>
            <a:ext cx="5244226" cy="3354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object 7"/>
          <p:cNvSpPr txBox="1"/>
          <p:nvPr/>
        </p:nvSpPr>
        <p:spPr>
          <a:xfrm>
            <a:off x="6629400" y="4679949"/>
            <a:ext cx="4864735" cy="567055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220"/>
              </a:spcBef>
            </a:pPr>
            <a:r>
              <a:rPr sz="1800" b="1" u="sng" spc="155" dirty="0">
                <a:solidFill>
                  <a:srgbClr val="002060"/>
                </a:solidFill>
                <a:uFill>
                  <a:solidFill>
                    <a:srgbClr val="467885"/>
                  </a:solidFill>
                </a:uFill>
                <a:latin typeface="Garamond" panose="02020404030301010803" pitchFamily="18" charset="0"/>
                <a:cs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https://opmed.doximity.com/articles/the-</a:t>
            </a:r>
            <a:r>
              <a:rPr sz="1800" b="1" spc="155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 </a:t>
            </a:r>
            <a:r>
              <a:rPr sz="1800" b="1" u="sng" spc="110" dirty="0">
                <a:solidFill>
                  <a:srgbClr val="002060"/>
                </a:solidFill>
                <a:uFill>
                  <a:solidFill>
                    <a:srgbClr val="467885"/>
                  </a:solidFill>
                </a:uFill>
                <a:latin typeface="Garamond" panose="02020404030301010803" pitchFamily="18" charset="0"/>
                <a:cs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value-</a:t>
            </a:r>
            <a:r>
              <a:rPr sz="1800" b="1" u="sng" spc="140" dirty="0">
                <a:solidFill>
                  <a:srgbClr val="002060"/>
                </a:solidFill>
                <a:uFill>
                  <a:solidFill>
                    <a:srgbClr val="467885"/>
                  </a:solidFill>
                </a:uFill>
                <a:latin typeface="Garamond" panose="02020404030301010803" pitchFamily="18" charset="0"/>
                <a:cs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of-</a:t>
            </a:r>
            <a:r>
              <a:rPr sz="1800" b="1" u="sng" spc="110" dirty="0">
                <a:solidFill>
                  <a:srgbClr val="002060"/>
                </a:solidFill>
                <a:uFill>
                  <a:solidFill>
                    <a:srgbClr val="467885"/>
                  </a:solidFill>
                </a:uFill>
                <a:latin typeface="Garamond" panose="02020404030301010803" pitchFamily="18" charset="0"/>
                <a:cs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physician-</a:t>
            </a:r>
            <a:r>
              <a:rPr sz="1800" b="1" u="sng" spc="45" dirty="0">
                <a:solidFill>
                  <a:srgbClr val="002060"/>
                </a:solidFill>
                <a:uFill>
                  <a:solidFill>
                    <a:srgbClr val="467885"/>
                  </a:solidFill>
                </a:uFill>
                <a:latin typeface="Garamond" panose="02020404030301010803" pitchFamily="18" charset="0"/>
                <a:cs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availability</a:t>
            </a:r>
            <a:r>
              <a:rPr sz="1800" b="1" spc="45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.</a:t>
            </a:r>
            <a:endParaRPr sz="1800" dirty="0">
              <a:solidFill>
                <a:srgbClr val="002060"/>
              </a:solidFill>
              <a:latin typeface="Garamond" panose="02020404030301010803" pitchFamily="18" charset="0"/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559296" y="5336476"/>
            <a:ext cx="5456873" cy="285527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indent="60325">
              <a:lnSpc>
                <a:spcPct val="100800"/>
              </a:lnSpc>
              <a:spcBef>
                <a:spcPts val="85"/>
              </a:spcBef>
            </a:pPr>
            <a:r>
              <a:rPr sz="1800" b="1" spc="100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Shannon</a:t>
            </a:r>
            <a:r>
              <a:rPr sz="1800" b="1" spc="60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 Elizabeth</a:t>
            </a:r>
            <a:r>
              <a:rPr sz="1800" b="1" spc="100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 </a:t>
            </a:r>
            <a:r>
              <a:rPr sz="1800" b="1" spc="75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Meron,</a:t>
            </a:r>
            <a:r>
              <a:rPr sz="1800" b="1" spc="90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 </a:t>
            </a:r>
            <a:r>
              <a:rPr sz="1800" b="1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M.D.</a:t>
            </a:r>
            <a:r>
              <a:rPr sz="1800" b="1" spc="35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  </a:t>
            </a:r>
            <a:r>
              <a:rPr sz="1800" b="1" spc="65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March </a:t>
            </a:r>
            <a:r>
              <a:rPr sz="1800" b="1" spc="55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10,</a:t>
            </a:r>
            <a:r>
              <a:rPr lang="en-US" b="1" spc="55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 </a:t>
            </a:r>
            <a:r>
              <a:rPr sz="1800" b="1" spc="55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2025</a:t>
            </a:r>
            <a:endParaRPr sz="1800" dirty="0">
              <a:solidFill>
                <a:srgbClr val="002060"/>
              </a:solidFill>
              <a:latin typeface="Garamond" panose="02020404030301010803" pitchFamily="18" charset="0"/>
              <a:cs typeface="Times New Roman"/>
            </a:endParaRP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70ED90C0-EAB8-4845-9823-EA91C6DC02D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693920" y="6551373"/>
            <a:ext cx="2804160" cy="276999"/>
          </a:xfrm>
        </p:spPr>
        <p:txBody>
          <a:bodyPr/>
          <a:lstStyle/>
          <a:p>
            <a:pPr algn="ctr"/>
            <a:fld id="{B6F15528-21DE-4FAA-801E-634DDDAF4B2B}" type="slidenum">
              <a:rPr lang="en-US" smtClean="0">
                <a:solidFill>
                  <a:srgbClr val="002060"/>
                </a:solidFill>
                <a:latin typeface="Garamond" panose="02020404030301010803" pitchFamily="18" charset="0"/>
              </a:rPr>
              <a:pPr algn="ctr"/>
              <a:t>13</a:t>
            </a:fld>
            <a:endParaRPr lang="en-US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2000" y="1447800"/>
            <a:ext cx="11125200" cy="4648199"/>
            <a:chOff x="542925" y="809625"/>
            <a:chExt cx="11572875" cy="60483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995514" y="3724100"/>
              <a:ext cx="4120285" cy="31338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2925" y="809625"/>
              <a:ext cx="11106150" cy="47053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72465" y="53593"/>
            <a:ext cx="10847069" cy="738407"/>
          </a:xfrm>
          <a:prstGeom prst="rect">
            <a:avLst/>
          </a:prstGeom>
        </p:spPr>
        <p:txBody>
          <a:bodyPr vert="horz" wrap="square" lIns="0" tIns="60706" rIns="0" bIns="0" rtlCol="0">
            <a:spAutoFit/>
          </a:bodyPr>
          <a:lstStyle/>
          <a:p>
            <a:pPr marL="2314575">
              <a:lnSpc>
                <a:spcPct val="100000"/>
              </a:lnSpc>
              <a:spcBef>
                <a:spcPts val="130"/>
              </a:spcBef>
            </a:pPr>
            <a:r>
              <a:rPr sz="4400" spc="-75" dirty="0">
                <a:solidFill>
                  <a:srgbClr val="002060"/>
                </a:solidFill>
                <a:latin typeface="Garamond" panose="02020404030301010803" pitchFamily="18" charset="0"/>
              </a:rPr>
              <a:t>Normalizing</a:t>
            </a:r>
            <a:r>
              <a:rPr sz="4400" spc="-185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4400" spc="-105" dirty="0">
                <a:solidFill>
                  <a:srgbClr val="002060"/>
                </a:solidFill>
                <a:latin typeface="Garamond" panose="02020404030301010803" pitchFamily="18" charset="0"/>
              </a:rPr>
              <a:t>Compensation</a:t>
            </a:r>
            <a:endParaRPr sz="4400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9833" y="5643503"/>
            <a:ext cx="1981200" cy="1133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8F5DF01B-8106-6E27-7C4C-EA8CD3301B0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693920" y="6551373"/>
            <a:ext cx="2804160" cy="276999"/>
          </a:xfrm>
        </p:spPr>
        <p:txBody>
          <a:bodyPr/>
          <a:lstStyle/>
          <a:p>
            <a:pPr algn="ctr"/>
            <a:fld id="{B6F15528-21DE-4FAA-801E-634DDDAF4B2B}" type="slidenum">
              <a:rPr lang="en-US" smtClean="0">
                <a:solidFill>
                  <a:srgbClr val="002060"/>
                </a:solidFill>
                <a:latin typeface="Garamond" panose="02020404030301010803" pitchFamily="18" charset="0"/>
              </a:rPr>
              <a:pPr algn="ctr"/>
              <a:t>14</a:t>
            </a:fld>
            <a:endParaRPr lang="en-US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8600" y="238767"/>
            <a:ext cx="4145915" cy="148521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L="12700" marR="5080">
              <a:lnSpc>
                <a:spcPct val="91500"/>
              </a:lnSpc>
              <a:spcBef>
                <a:spcPts val="470"/>
              </a:spcBef>
            </a:pPr>
            <a:r>
              <a:rPr sz="3350" spc="-95" dirty="0">
                <a:solidFill>
                  <a:srgbClr val="002060"/>
                </a:solidFill>
                <a:latin typeface="Garamond" panose="02020404030301010803" pitchFamily="18" charset="0"/>
              </a:rPr>
              <a:t>How</a:t>
            </a:r>
            <a:r>
              <a:rPr sz="3350" spc="-14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3350" spc="-70" dirty="0">
                <a:solidFill>
                  <a:srgbClr val="002060"/>
                </a:solidFill>
                <a:latin typeface="Garamond" panose="02020404030301010803" pitchFamily="18" charset="0"/>
              </a:rPr>
              <a:t>many</a:t>
            </a:r>
            <a:r>
              <a:rPr sz="3350" spc="-9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3350" spc="-155" dirty="0">
                <a:solidFill>
                  <a:srgbClr val="002060"/>
                </a:solidFill>
                <a:latin typeface="Garamond" panose="02020404030301010803" pitchFamily="18" charset="0"/>
              </a:rPr>
              <a:t>Rooms</a:t>
            </a:r>
            <a:r>
              <a:rPr sz="3350" spc="-75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3350" spc="-25" dirty="0">
                <a:solidFill>
                  <a:srgbClr val="002060"/>
                </a:solidFill>
                <a:latin typeface="Garamond" panose="02020404030301010803" pitchFamily="18" charset="0"/>
              </a:rPr>
              <a:t>do </a:t>
            </a:r>
            <a:r>
              <a:rPr sz="3350" spc="-20" dirty="0">
                <a:solidFill>
                  <a:srgbClr val="002060"/>
                </a:solidFill>
                <a:latin typeface="Garamond" panose="02020404030301010803" pitchFamily="18" charset="0"/>
              </a:rPr>
              <a:t>we</a:t>
            </a:r>
            <a:r>
              <a:rPr sz="3350" spc="-215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3350" spc="-110" dirty="0">
                <a:solidFill>
                  <a:srgbClr val="002060"/>
                </a:solidFill>
                <a:latin typeface="Garamond" panose="02020404030301010803" pitchFamily="18" charset="0"/>
              </a:rPr>
              <a:t>run</a:t>
            </a:r>
            <a:r>
              <a:rPr sz="3350" spc="-12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3350" spc="-40" dirty="0">
                <a:solidFill>
                  <a:srgbClr val="002060"/>
                </a:solidFill>
                <a:latin typeface="Garamond" panose="02020404030301010803" pitchFamily="18" charset="0"/>
              </a:rPr>
              <a:t>vs.</a:t>
            </a:r>
            <a:r>
              <a:rPr sz="3350" spc="-15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3350" spc="-85" dirty="0">
                <a:solidFill>
                  <a:srgbClr val="002060"/>
                </a:solidFill>
                <a:latin typeface="Garamond" panose="02020404030301010803" pitchFamily="18" charset="0"/>
              </a:rPr>
              <a:t>How</a:t>
            </a:r>
            <a:r>
              <a:rPr sz="3350" spc="-15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3350" spc="-70" dirty="0">
                <a:solidFill>
                  <a:srgbClr val="002060"/>
                </a:solidFill>
                <a:latin typeface="Garamond" panose="02020404030301010803" pitchFamily="18" charset="0"/>
              </a:rPr>
              <a:t>many </a:t>
            </a:r>
            <a:r>
              <a:rPr sz="3350" spc="-140" dirty="0">
                <a:solidFill>
                  <a:srgbClr val="002060"/>
                </a:solidFill>
                <a:latin typeface="Garamond" panose="02020404030301010803" pitchFamily="18" charset="0"/>
              </a:rPr>
              <a:t>Rooms</a:t>
            </a:r>
            <a:r>
              <a:rPr sz="3350" spc="-12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3350" spc="-114" dirty="0">
                <a:solidFill>
                  <a:srgbClr val="002060"/>
                </a:solidFill>
                <a:latin typeface="Garamond" panose="02020404030301010803" pitchFamily="18" charset="0"/>
              </a:rPr>
              <a:t>should</a:t>
            </a:r>
            <a:r>
              <a:rPr sz="3350" spc="-55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3350" spc="-25" dirty="0">
                <a:solidFill>
                  <a:srgbClr val="002060"/>
                </a:solidFill>
                <a:latin typeface="Garamond" panose="02020404030301010803" pitchFamily="18" charset="0"/>
              </a:rPr>
              <a:t>we </a:t>
            </a:r>
            <a:r>
              <a:rPr sz="3350" spc="-280" dirty="0">
                <a:solidFill>
                  <a:srgbClr val="002060"/>
                </a:solidFill>
                <a:latin typeface="Garamond" panose="02020404030301010803" pitchFamily="18" charset="0"/>
              </a:rPr>
              <a:t>Run??</a:t>
            </a:r>
            <a:endParaRPr sz="3350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37744" y="1981200"/>
            <a:ext cx="4223385" cy="4096891"/>
          </a:xfrm>
          <a:prstGeom prst="rect">
            <a:avLst/>
          </a:prstGeom>
        </p:spPr>
        <p:txBody>
          <a:bodyPr vert="horz" wrap="square" lIns="0" tIns="15875" rIns="0" bIns="0" rtlCol="0" anchor="t">
            <a:spAutoFit/>
          </a:bodyPr>
          <a:lstStyle/>
          <a:p>
            <a:pPr marL="241300" indent="-228600">
              <a:lnSpc>
                <a:spcPts val="2290"/>
              </a:lnSpc>
              <a:spcBef>
                <a:spcPts val="125"/>
              </a:spcBef>
              <a:buChar char="•"/>
              <a:tabLst>
                <a:tab pos="241300" algn="l"/>
              </a:tabLst>
            </a:pP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Hospitals</a:t>
            </a:r>
            <a:r>
              <a:rPr sz="2400" spc="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9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&amp;</a:t>
            </a:r>
            <a:r>
              <a:rPr sz="24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8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ASC’s</a:t>
            </a:r>
            <a:r>
              <a:rPr sz="2400"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always</a:t>
            </a:r>
            <a:r>
              <a:rPr sz="2400"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want</a:t>
            </a:r>
            <a:endParaRPr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1300">
              <a:lnSpc>
                <a:spcPts val="2290"/>
              </a:lnSpc>
            </a:pP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more</a:t>
            </a:r>
            <a:r>
              <a:rPr sz="2400" spc="-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sites</a:t>
            </a:r>
            <a:r>
              <a:rPr sz="24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than</a:t>
            </a:r>
            <a:r>
              <a:rPr sz="2400" spc="-1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they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need</a:t>
            </a:r>
            <a:endParaRPr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1300" indent="-228600">
              <a:lnSpc>
                <a:spcPts val="2290"/>
              </a:lnSpc>
              <a:spcBef>
                <a:spcPts val="755"/>
              </a:spcBef>
              <a:buChar char="•"/>
              <a:tabLst>
                <a:tab pos="241300" algn="l"/>
              </a:tabLst>
            </a:pPr>
            <a:r>
              <a:rPr sz="2400" spc="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Most</a:t>
            </a:r>
            <a:r>
              <a:rPr sz="2400" spc="1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anesthesia</a:t>
            </a:r>
            <a:r>
              <a:rPr sz="2400" spc="-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groups</a:t>
            </a:r>
            <a:r>
              <a:rPr sz="2400" spc="-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feel</a:t>
            </a:r>
            <a:r>
              <a:rPr sz="2400"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they</a:t>
            </a:r>
            <a:endParaRPr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1300">
              <a:lnSpc>
                <a:spcPts val="2290"/>
              </a:lnSpc>
            </a:pPr>
            <a:r>
              <a:rPr sz="24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are</a:t>
            </a:r>
            <a:r>
              <a:rPr sz="2400" spc="-1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poorly</a:t>
            </a:r>
            <a:r>
              <a:rPr sz="2400" spc="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utilized</a:t>
            </a:r>
            <a:endParaRPr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1300" indent="-228600">
              <a:lnSpc>
                <a:spcPts val="2290"/>
              </a:lnSpc>
              <a:spcBef>
                <a:spcPts val="755"/>
              </a:spcBef>
              <a:buChar char="•"/>
              <a:tabLst>
                <a:tab pos="241300" algn="l"/>
              </a:tabLst>
            </a:pPr>
            <a:r>
              <a:rPr lang="en-US" sz="2400">
                <a:solidFill>
                  <a:srgbClr val="002060"/>
                </a:solidFill>
                <a:latin typeface="Garamond"/>
                <a:cs typeface="Arial"/>
              </a:rPr>
              <a:t>Ultimately</a:t>
            </a:r>
            <a:r>
              <a:rPr lang="en-US" sz="2400" spc="20">
                <a:solidFill>
                  <a:srgbClr val="002060"/>
                </a:solidFill>
                <a:latin typeface="Garamond"/>
                <a:cs typeface="Arial"/>
              </a:rPr>
              <a:t> </a:t>
            </a:r>
            <a:r>
              <a:rPr lang="en-US" sz="2400" spc="-35">
                <a:solidFill>
                  <a:srgbClr val="002060"/>
                </a:solidFill>
                <a:latin typeface="Garamond"/>
                <a:cs typeface="Arial"/>
              </a:rPr>
              <a:t>need</a:t>
            </a:r>
            <a:r>
              <a:rPr lang="en-US" sz="2400" spc="-85">
                <a:solidFill>
                  <a:srgbClr val="002060"/>
                </a:solidFill>
                <a:latin typeface="Garamond"/>
                <a:cs typeface="Arial"/>
              </a:rPr>
              <a:t> </a:t>
            </a:r>
            <a:r>
              <a:rPr lang="en-US" sz="2400" spc="70">
                <a:solidFill>
                  <a:srgbClr val="002060"/>
                </a:solidFill>
                <a:latin typeface="Garamond"/>
                <a:cs typeface="Arial"/>
              </a:rPr>
              <a:t>to</a:t>
            </a:r>
            <a:r>
              <a:rPr lang="en-US" sz="2400" spc="-25">
                <a:solidFill>
                  <a:srgbClr val="002060"/>
                </a:solidFill>
                <a:latin typeface="Garamond"/>
                <a:cs typeface="Arial"/>
              </a:rPr>
              <a:t> </a:t>
            </a:r>
            <a:r>
              <a:rPr lang="en-US" sz="2400">
                <a:solidFill>
                  <a:srgbClr val="002060"/>
                </a:solidFill>
                <a:latin typeface="Garamond"/>
                <a:cs typeface="Arial"/>
              </a:rPr>
              <a:t>balance</a:t>
            </a:r>
            <a:r>
              <a:rPr lang="en-US" sz="2400" spc="-25">
                <a:solidFill>
                  <a:srgbClr val="002060"/>
                </a:solidFill>
                <a:latin typeface="Garamond"/>
                <a:cs typeface="Arial"/>
              </a:rPr>
              <a:t> </a:t>
            </a:r>
            <a:r>
              <a:rPr lang="en-US" sz="2400">
                <a:solidFill>
                  <a:srgbClr val="002060"/>
                </a:solidFill>
                <a:latin typeface="Garamond"/>
                <a:cs typeface="Arial"/>
              </a:rPr>
              <a:t>cost</a:t>
            </a:r>
            <a:r>
              <a:rPr lang="en-US" sz="2400" spc="-55">
                <a:solidFill>
                  <a:srgbClr val="002060"/>
                </a:solidFill>
                <a:latin typeface="Garamond"/>
                <a:cs typeface="Arial"/>
              </a:rPr>
              <a:t> </a:t>
            </a:r>
            <a:r>
              <a:rPr lang="en-US" sz="2400" spc="-25">
                <a:solidFill>
                  <a:srgbClr val="002060"/>
                </a:solidFill>
                <a:latin typeface="Garamond"/>
                <a:cs typeface="Arial"/>
              </a:rPr>
              <a:t>vs. </a:t>
            </a:r>
            <a:r>
              <a:rPr lang="en-US" sz="2400" spc="-10">
                <a:solidFill>
                  <a:srgbClr val="002060"/>
                </a:solidFill>
                <a:latin typeface="Garamond"/>
                <a:cs typeface="Arial"/>
              </a:rPr>
              <a:t>capacity</a:t>
            </a:r>
            <a:endParaRPr lang="en-US" sz="2400">
              <a:solidFill>
                <a:srgbClr val="002060"/>
              </a:solidFill>
              <a:latin typeface="Garamond"/>
              <a:cs typeface="Arial"/>
            </a:endParaRPr>
          </a:p>
          <a:p>
            <a:pPr marL="241300" indent="-228600">
              <a:lnSpc>
                <a:spcPts val="2290"/>
              </a:lnSpc>
              <a:spcBef>
                <a:spcPts val="755"/>
              </a:spcBef>
              <a:buChar char="•"/>
              <a:tabLst>
                <a:tab pos="241300" algn="l"/>
              </a:tabLst>
            </a:pPr>
            <a:r>
              <a:rPr sz="24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Data</a:t>
            </a:r>
            <a:r>
              <a:rPr sz="2400" spc="-9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and</a:t>
            </a:r>
            <a:r>
              <a:rPr sz="2400"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benchmarking</a:t>
            </a:r>
            <a:r>
              <a:rPr sz="2400" spc="-114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can</a:t>
            </a:r>
            <a:endParaRPr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1300">
              <a:lnSpc>
                <a:spcPts val="2290"/>
              </a:lnSpc>
            </a:pP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significantly</a:t>
            </a:r>
            <a:r>
              <a:rPr sz="2400" spc="1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impact</a:t>
            </a:r>
            <a:r>
              <a:rPr sz="2400" spc="2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this</a:t>
            </a:r>
            <a:r>
              <a:rPr sz="2400" spc="114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discussion</a:t>
            </a:r>
            <a:endParaRPr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1300" marR="258445" indent="-229235">
              <a:lnSpc>
                <a:spcPct val="89200"/>
              </a:lnSpc>
              <a:spcBef>
                <a:spcPts val="1010"/>
              </a:spcBef>
              <a:buChar char="•"/>
              <a:tabLst>
                <a:tab pos="241300" algn="l"/>
              </a:tabLst>
            </a:pPr>
            <a:r>
              <a:rPr lang="en-US" sz="2400" spc="-215">
                <a:solidFill>
                  <a:srgbClr val="002060"/>
                </a:solidFill>
                <a:latin typeface="Garamond"/>
                <a:cs typeface="Arial"/>
              </a:rPr>
              <a:t>OR</a:t>
            </a:r>
            <a:r>
              <a:rPr lang="en-US" sz="2400" spc="70">
                <a:solidFill>
                  <a:srgbClr val="002060"/>
                </a:solidFill>
                <a:latin typeface="Garamond"/>
                <a:cs typeface="Arial"/>
              </a:rPr>
              <a:t> </a:t>
            </a:r>
            <a:r>
              <a:rPr lang="en-US" sz="2400">
                <a:solidFill>
                  <a:srgbClr val="002060"/>
                </a:solidFill>
                <a:latin typeface="Garamond"/>
                <a:cs typeface="Arial"/>
              </a:rPr>
              <a:t>utilization</a:t>
            </a:r>
            <a:r>
              <a:rPr lang="en-US" sz="2400" spc="55">
                <a:solidFill>
                  <a:srgbClr val="002060"/>
                </a:solidFill>
                <a:latin typeface="Garamond"/>
                <a:cs typeface="Arial"/>
              </a:rPr>
              <a:t> </a:t>
            </a:r>
            <a:r>
              <a:rPr lang="en-US" sz="2400">
                <a:solidFill>
                  <a:srgbClr val="002060"/>
                </a:solidFill>
                <a:latin typeface="Garamond"/>
                <a:cs typeface="Arial"/>
              </a:rPr>
              <a:t>data</a:t>
            </a:r>
            <a:r>
              <a:rPr lang="en-US" sz="2400" spc="-20">
                <a:solidFill>
                  <a:srgbClr val="002060"/>
                </a:solidFill>
                <a:latin typeface="Garamond"/>
                <a:cs typeface="Arial"/>
              </a:rPr>
              <a:t> from OR logs or anesthesia billing data </a:t>
            </a:r>
            <a:r>
              <a:rPr lang="en-US" sz="2400">
                <a:solidFill>
                  <a:srgbClr val="002060"/>
                </a:solidFill>
                <a:latin typeface="Garamond"/>
                <a:cs typeface="Arial"/>
              </a:rPr>
              <a:t>should</a:t>
            </a:r>
            <a:r>
              <a:rPr lang="en-US" sz="2400" spc="20">
                <a:solidFill>
                  <a:srgbClr val="002060"/>
                </a:solidFill>
                <a:latin typeface="Garamond"/>
                <a:cs typeface="Arial"/>
              </a:rPr>
              <a:t> </a:t>
            </a:r>
            <a:r>
              <a:rPr lang="en-US" sz="2400" spc="-35">
                <a:solidFill>
                  <a:srgbClr val="002060"/>
                </a:solidFill>
                <a:latin typeface="Garamond"/>
                <a:cs typeface="Arial"/>
              </a:rPr>
              <a:t>be analyzed</a:t>
            </a:r>
            <a:endParaRPr lang="en-US" sz="2400" spc="-20">
              <a:solidFill>
                <a:srgbClr val="002060"/>
              </a:solidFill>
              <a:latin typeface="Garamond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24400" y="0"/>
            <a:ext cx="4229100" cy="3695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086850" y="0"/>
            <a:ext cx="3105150" cy="3695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086850" y="3800474"/>
            <a:ext cx="3105150" cy="3057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object 7"/>
          <p:cNvSpPr txBox="1"/>
          <p:nvPr/>
        </p:nvSpPr>
        <p:spPr>
          <a:xfrm>
            <a:off x="4962588" y="3840385"/>
            <a:ext cx="4124262" cy="272318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>
              <a:lnSpc>
                <a:spcPct val="99700"/>
              </a:lnSpc>
              <a:spcBef>
                <a:spcPts val="114"/>
              </a:spcBef>
            </a:pPr>
            <a:r>
              <a:rPr sz="4400" b="1" spc="-135" dirty="0">
                <a:solidFill>
                  <a:srgbClr val="E97031"/>
                </a:solidFill>
                <a:latin typeface="Garamond" panose="02020404030301010803" pitchFamily="18" charset="0"/>
                <a:cs typeface="Arial"/>
              </a:rPr>
              <a:t>Stop</a:t>
            </a:r>
            <a:r>
              <a:rPr sz="4400" b="1" spc="-114" dirty="0">
                <a:solidFill>
                  <a:srgbClr val="E97031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4400" b="1" spc="-130" dirty="0">
                <a:solidFill>
                  <a:srgbClr val="E97031"/>
                </a:solidFill>
                <a:latin typeface="Garamond" panose="02020404030301010803" pitchFamily="18" charset="0"/>
                <a:cs typeface="Arial"/>
              </a:rPr>
              <a:t>looking</a:t>
            </a:r>
            <a:r>
              <a:rPr sz="4400" b="1" spc="-65" dirty="0">
                <a:solidFill>
                  <a:srgbClr val="E97031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4400" b="1" spc="-100" dirty="0">
                <a:solidFill>
                  <a:srgbClr val="E97031"/>
                </a:solidFill>
                <a:latin typeface="Garamond" panose="02020404030301010803" pitchFamily="18" charset="0"/>
                <a:cs typeface="Arial"/>
              </a:rPr>
              <a:t>thru </a:t>
            </a:r>
            <a:r>
              <a:rPr sz="4400" b="1" spc="-65" dirty="0">
                <a:solidFill>
                  <a:srgbClr val="E97031"/>
                </a:solidFill>
                <a:latin typeface="Garamond" panose="02020404030301010803" pitchFamily="18" charset="0"/>
                <a:cs typeface="Arial"/>
              </a:rPr>
              <a:t>rose-</a:t>
            </a:r>
            <a:r>
              <a:rPr sz="4400" b="1" spc="-10" dirty="0">
                <a:solidFill>
                  <a:srgbClr val="E97031"/>
                </a:solidFill>
                <a:latin typeface="Garamond" panose="02020404030301010803" pitchFamily="18" charset="0"/>
                <a:cs typeface="Arial"/>
              </a:rPr>
              <a:t>colored </a:t>
            </a:r>
            <a:r>
              <a:rPr sz="4400" b="1" spc="-120" dirty="0">
                <a:solidFill>
                  <a:srgbClr val="E97031"/>
                </a:solidFill>
                <a:latin typeface="Garamond" panose="02020404030301010803" pitchFamily="18" charset="0"/>
                <a:cs typeface="Arial"/>
              </a:rPr>
              <a:t>glasses</a:t>
            </a:r>
            <a:r>
              <a:rPr sz="4400" b="1" spc="-95" dirty="0">
                <a:solidFill>
                  <a:srgbClr val="E97031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4400" b="1" spc="-175" dirty="0">
                <a:solidFill>
                  <a:srgbClr val="E97031"/>
                </a:solidFill>
                <a:latin typeface="Garamond" panose="02020404030301010803" pitchFamily="18" charset="0"/>
                <a:cs typeface="Arial"/>
              </a:rPr>
              <a:t>and</a:t>
            </a:r>
            <a:r>
              <a:rPr sz="4400" b="1" spc="-105" dirty="0">
                <a:solidFill>
                  <a:srgbClr val="E97031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4400" b="1" spc="-25" dirty="0">
                <a:solidFill>
                  <a:srgbClr val="E97031"/>
                </a:solidFill>
                <a:latin typeface="Garamond" panose="02020404030301010803" pitchFamily="18" charset="0"/>
                <a:cs typeface="Arial"/>
              </a:rPr>
              <a:t>use </a:t>
            </a:r>
            <a:r>
              <a:rPr sz="4400" b="1" spc="-60" dirty="0">
                <a:solidFill>
                  <a:srgbClr val="E97031"/>
                </a:solidFill>
                <a:latin typeface="Garamond" panose="02020404030301010803" pitchFamily="18" charset="0"/>
                <a:cs typeface="Arial"/>
              </a:rPr>
              <a:t>real</a:t>
            </a:r>
            <a:r>
              <a:rPr sz="4400" b="1" spc="-170" dirty="0">
                <a:solidFill>
                  <a:srgbClr val="E97031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4400" b="1" spc="-80" dirty="0">
                <a:solidFill>
                  <a:srgbClr val="E97031"/>
                </a:solidFill>
                <a:latin typeface="Garamond" panose="02020404030301010803" pitchFamily="18" charset="0"/>
                <a:cs typeface="Arial"/>
              </a:rPr>
              <a:t>data</a:t>
            </a:r>
            <a:r>
              <a:rPr sz="4400" b="1" spc="-170" dirty="0">
                <a:solidFill>
                  <a:srgbClr val="E97031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4400" b="1" spc="-25" dirty="0">
                <a:solidFill>
                  <a:srgbClr val="E97031"/>
                </a:solidFill>
                <a:latin typeface="Garamond" panose="02020404030301010803" pitchFamily="18" charset="0"/>
                <a:cs typeface="Arial"/>
              </a:rPr>
              <a:t>!!</a:t>
            </a:r>
            <a:endParaRPr sz="4400" dirty="0">
              <a:latin typeface="Garamond" panose="02020404030301010803" pitchFamily="18" charset="0"/>
              <a:cs typeface="Arial"/>
            </a:endParaRP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C275EAE4-EF45-E529-4487-8E2763EC932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693920" y="6551373"/>
            <a:ext cx="2804160" cy="276999"/>
          </a:xfrm>
        </p:spPr>
        <p:txBody>
          <a:bodyPr/>
          <a:lstStyle/>
          <a:p>
            <a:pPr algn="ctr"/>
            <a:fld id="{B6F15528-21DE-4FAA-801E-634DDDAF4B2B}" type="slidenum">
              <a:rPr lang="en-US" smtClean="0">
                <a:solidFill>
                  <a:srgbClr val="002060"/>
                </a:solidFill>
                <a:latin typeface="Garamond" panose="02020404030301010803" pitchFamily="18" charset="0"/>
              </a:rPr>
              <a:pPr algn="ctr"/>
              <a:t>15</a:t>
            </a:fld>
            <a:endParaRPr lang="en-US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de4" descr="Dashboard 5">
            <a:extLst>
              <a:ext uri="{FF2B5EF4-FFF2-40B4-BE49-F238E27FC236}">
                <a16:creationId xmlns:a16="http://schemas.microsoft.com/office/drawing/2014/main" id="{97A517C0-4D5D-4D3C-9BA4-0D1C1A2159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12039600" cy="6772275"/>
          </a:xfrm>
          <a:prstGeom prst="rect">
            <a:avLst/>
          </a:prstGeom>
        </p:spPr>
      </p:pic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E29002C6-59C6-D8F0-BF13-756E4EA24F47}"/>
              </a:ext>
            </a:extLst>
          </p:cNvPr>
          <p:cNvSpPr txBox="1">
            <a:spLocks/>
          </p:cNvSpPr>
          <p:nvPr/>
        </p:nvSpPr>
        <p:spPr>
          <a:xfrm>
            <a:off x="4953000" y="658100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B6F15528-21DE-4FAA-801E-634DDDAF4B2B}" type="slidenum">
              <a:rPr lang="en-US" smtClean="0">
                <a:solidFill>
                  <a:srgbClr val="002060"/>
                </a:solidFill>
                <a:latin typeface="Garamond" panose="02020404030301010803" pitchFamily="18" charset="0"/>
              </a:rPr>
              <a:pPr algn="ctr"/>
              <a:t>16</a:t>
            </a:fld>
            <a:endParaRPr lang="en-US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490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2" descr="Dashboard 1">
            <a:extLst>
              <a:ext uri="{FF2B5EF4-FFF2-40B4-BE49-F238E27FC236}">
                <a16:creationId xmlns:a16="http://schemas.microsoft.com/office/drawing/2014/main" id="{2A343DC6-7B43-4134-8AB0-BFA2B909A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312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39" y="91439"/>
            <a:ext cx="12009119" cy="6675119"/>
          </a:xfrm>
          <a:prstGeom prst="rect">
            <a:avLst/>
          </a:prstGeom>
        </p:spPr>
      </p:pic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571500" y="1200150"/>
          <a:ext cx="6286500" cy="24098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57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573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4098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de5" descr="Dashboard 4">
            <a:extLst>
              <a:ext uri="{FF2B5EF4-FFF2-40B4-BE49-F238E27FC236}">
                <a16:creationId xmlns:a16="http://schemas.microsoft.com/office/drawing/2014/main" id="{8A9C8359-A087-4CC9-8FB6-6F3B6FD2DF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11887200" cy="6686550"/>
          </a:xfrm>
          <a:prstGeom prst="rect">
            <a:avLst/>
          </a:prstGeom>
        </p:spPr>
      </p:pic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E0A917A3-6EB1-D457-4A8C-BE25B481871B}"/>
              </a:ext>
            </a:extLst>
          </p:cNvPr>
          <p:cNvSpPr txBox="1">
            <a:spLocks/>
          </p:cNvSpPr>
          <p:nvPr/>
        </p:nvSpPr>
        <p:spPr>
          <a:xfrm>
            <a:off x="4693920" y="6551373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B6F15528-21DE-4FAA-801E-634DDDAF4B2B}" type="slidenum">
              <a:rPr lang="en-US" smtClean="0">
                <a:solidFill>
                  <a:srgbClr val="002060"/>
                </a:solidFill>
                <a:latin typeface="Garamond" panose="02020404030301010803" pitchFamily="18" charset="0"/>
              </a:rPr>
              <a:pPr algn="ctr"/>
              <a:t>19</a:t>
            </a:fld>
            <a:endParaRPr lang="en-US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167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69824" y="3724100"/>
            <a:ext cx="4122175" cy="31338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72465" y="53593"/>
            <a:ext cx="10847069" cy="1264512"/>
          </a:xfrm>
          <a:prstGeom prst="rect">
            <a:avLst/>
          </a:prstGeom>
        </p:spPr>
        <p:txBody>
          <a:bodyPr vert="horz" wrap="square" lIns="0" tIns="581723" rIns="0" bIns="0" rtlCol="0">
            <a:spAutoFit/>
          </a:bodyPr>
          <a:lstStyle/>
          <a:p>
            <a:pPr marL="257175">
              <a:lnSpc>
                <a:spcPct val="100000"/>
              </a:lnSpc>
              <a:spcBef>
                <a:spcPts val="130"/>
              </a:spcBef>
            </a:pPr>
            <a:r>
              <a:rPr sz="4400" spc="-140" dirty="0">
                <a:solidFill>
                  <a:srgbClr val="002060"/>
                </a:solidFill>
                <a:latin typeface="Garamond" panose="02020404030301010803" pitchFamily="18" charset="0"/>
              </a:rPr>
              <a:t>Objectives</a:t>
            </a:r>
            <a:endParaRPr sz="4400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17575" y="1718309"/>
            <a:ext cx="10346055" cy="3541419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500"/>
              </a:spcBef>
              <a:buChar char="•"/>
              <a:tabLst>
                <a:tab pos="241300" algn="l"/>
              </a:tabLst>
            </a:pPr>
            <a:r>
              <a:rPr sz="26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Understand</a:t>
            </a:r>
            <a:r>
              <a:rPr sz="2600" spc="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6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data</a:t>
            </a:r>
            <a:r>
              <a:rPr sz="2600" spc="-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6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points used</a:t>
            </a:r>
            <a:r>
              <a:rPr sz="2600" spc="-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6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in</a:t>
            </a:r>
            <a:r>
              <a:rPr sz="2600" spc="-1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6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anesthesia</a:t>
            </a:r>
            <a:r>
              <a:rPr sz="2600" spc="-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6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contract</a:t>
            </a:r>
            <a:r>
              <a:rPr sz="2600"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6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negotiations</a:t>
            </a:r>
            <a:endParaRPr sz="26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1300" marR="1252855" indent="-229235">
              <a:lnSpc>
                <a:spcPct val="79500"/>
              </a:lnSpc>
              <a:spcBef>
                <a:spcPts val="1050"/>
              </a:spcBef>
              <a:buChar char="•"/>
              <a:tabLst>
                <a:tab pos="241300" algn="l"/>
              </a:tabLst>
            </a:pPr>
            <a:r>
              <a:rPr sz="2600" spc="-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Review </a:t>
            </a:r>
            <a:r>
              <a:rPr sz="26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benchmarking </a:t>
            </a:r>
            <a:r>
              <a:rPr sz="26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approaches</a:t>
            </a:r>
            <a:r>
              <a:rPr sz="2600"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6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which</a:t>
            </a:r>
            <a:r>
              <a:rPr sz="2600" spc="-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6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add</a:t>
            </a:r>
            <a:r>
              <a:rPr sz="2600" spc="-9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6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validity</a:t>
            </a:r>
            <a:r>
              <a:rPr sz="2600" spc="-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600" spc="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to</a:t>
            </a:r>
            <a:r>
              <a:rPr sz="26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6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data </a:t>
            </a:r>
            <a:r>
              <a:rPr sz="26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analysis</a:t>
            </a:r>
            <a:endParaRPr sz="26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334"/>
              </a:spcBef>
              <a:buChar char="•"/>
              <a:tabLst>
                <a:tab pos="241300" algn="l"/>
              </a:tabLst>
            </a:pPr>
            <a:r>
              <a:rPr sz="26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Identify</a:t>
            </a:r>
            <a:r>
              <a:rPr sz="2600" spc="-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6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ways</a:t>
            </a:r>
            <a:r>
              <a:rPr sz="2600" spc="-8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600" spc="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to</a:t>
            </a:r>
            <a:r>
              <a:rPr sz="2600" spc="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6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utilize</a:t>
            </a:r>
            <a:r>
              <a:rPr sz="2600"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6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your</a:t>
            </a:r>
            <a:r>
              <a:rPr sz="2600" spc="-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6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own</a:t>
            </a:r>
            <a:r>
              <a:rPr sz="26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6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groups'</a:t>
            </a:r>
            <a:r>
              <a:rPr sz="2600" spc="-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6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data</a:t>
            </a:r>
            <a:endParaRPr sz="26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1300" marR="230504" indent="-229235">
              <a:lnSpc>
                <a:spcPct val="79500"/>
              </a:lnSpc>
              <a:spcBef>
                <a:spcPts val="1050"/>
              </a:spcBef>
              <a:buChar char="•"/>
              <a:tabLst>
                <a:tab pos="241300" algn="l"/>
              </a:tabLst>
            </a:pPr>
            <a:r>
              <a:rPr sz="26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Display</a:t>
            </a:r>
            <a:r>
              <a:rPr sz="2600" spc="-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6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data</a:t>
            </a:r>
            <a:r>
              <a:rPr sz="2600" spc="-1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600" spc="1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to</a:t>
            </a:r>
            <a:r>
              <a:rPr sz="2600" spc="-9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6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clearly</a:t>
            </a:r>
            <a:r>
              <a:rPr sz="2600" spc="-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6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convey</a:t>
            </a:r>
            <a:r>
              <a:rPr sz="2600" spc="-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6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market</a:t>
            </a:r>
            <a:r>
              <a:rPr sz="2600" spc="-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6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realities</a:t>
            </a:r>
            <a:r>
              <a:rPr sz="26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6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and</a:t>
            </a:r>
            <a:r>
              <a:rPr sz="2600" spc="-8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6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support</a:t>
            </a:r>
            <a:r>
              <a:rPr sz="2600" spc="-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6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financial models</a:t>
            </a:r>
            <a:endParaRPr sz="26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>
              <a:lnSpc>
                <a:spcPct val="100000"/>
              </a:lnSpc>
            </a:pPr>
            <a:endParaRPr sz="26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2055"/>
              </a:spcBef>
            </a:pPr>
            <a:endParaRPr sz="26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12700" marR="5080">
              <a:lnSpc>
                <a:spcPct val="79400"/>
              </a:lnSpc>
            </a:pPr>
            <a:r>
              <a:rPr sz="2600" spc="-18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DISCLOSURE:</a:t>
            </a:r>
            <a:r>
              <a:rPr sz="2600" spc="-8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600" spc="-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Enhance</a:t>
            </a:r>
            <a:r>
              <a:rPr sz="2600" spc="-8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6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Healthcare</a:t>
            </a:r>
            <a:r>
              <a:rPr sz="2600" spc="-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6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Consulting</a:t>
            </a:r>
            <a:r>
              <a:rPr sz="2600" spc="-9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6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receives</a:t>
            </a:r>
            <a:r>
              <a:rPr sz="2600" spc="-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6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payments</a:t>
            </a:r>
            <a:r>
              <a:rPr sz="2600" spc="-114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600" spc="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from </a:t>
            </a:r>
            <a:r>
              <a:rPr sz="26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Anesthesia</a:t>
            </a:r>
            <a:r>
              <a:rPr sz="2600"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600" spc="-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Groups,</a:t>
            </a:r>
            <a:r>
              <a:rPr sz="26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6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Hospitals</a:t>
            </a:r>
            <a:r>
              <a:rPr sz="2600" spc="-114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6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and</a:t>
            </a:r>
            <a:r>
              <a:rPr sz="26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6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Health</a:t>
            </a:r>
            <a:r>
              <a:rPr sz="2600" spc="-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6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Systems</a:t>
            </a:r>
            <a:endParaRPr sz="26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791482AA-9D4E-4B61-BEAC-FE659DAE21F1}"/>
              </a:ext>
            </a:extLst>
          </p:cNvPr>
          <p:cNvSpPr txBox="1">
            <a:spLocks/>
          </p:cNvSpPr>
          <p:nvPr/>
        </p:nvSpPr>
        <p:spPr>
          <a:xfrm>
            <a:off x="4693920" y="6551373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B6F15528-21DE-4FAA-801E-634DDDAF4B2B}" type="slidenum">
              <a:rPr lang="en-US" smtClean="0">
                <a:solidFill>
                  <a:srgbClr val="002060"/>
                </a:solidFill>
                <a:latin typeface="Garamond" panose="02020404030301010803" pitchFamily="18" charset="0"/>
              </a:rPr>
              <a:pPr algn="ctr"/>
              <a:t>2</a:t>
            </a:fld>
            <a:endParaRPr lang="en-US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2" descr="Call Usage (2)">
            <a:extLst>
              <a:ext uri="{FF2B5EF4-FFF2-40B4-BE49-F238E27FC236}">
                <a16:creationId xmlns:a16="http://schemas.microsoft.com/office/drawing/2014/main" id="{43D5BDA7-0BFD-45A8-8FFC-8C38784BE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691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2">
            <a:extLst>
              <a:ext uri="{FF2B5EF4-FFF2-40B4-BE49-F238E27FC236}">
                <a16:creationId xmlns:a16="http://schemas.microsoft.com/office/drawing/2014/main" id="{99E15648-7C58-047E-598B-DFD94D05C9C3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2752919"/>
            <a:ext cx="4187952" cy="408154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06298" y="201655"/>
            <a:ext cx="4888865" cy="1117998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 marR="5080">
              <a:lnSpc>
                <a:spcPts val="3979"/>
              </a:lnSpc>
              <a:spcBef>
                <a:spcPts val="595"/>
              </a:spcBef>
            </a:pPr>
            <a:r>
              <a:rPr sz="4000" spc="-95" dirty="0">
                <a:solidFill>
                  <a:srgbClr val="002060"/>
                </a:solidFill>
                <a:latin typeface="Garamond" panose="02020404030301010803" pitchFamily="18" charset="0"/>
              </a:rPr>
              <a:t>What</a:t>
            </a:r>
            <a:r>
              <a:rPr sz="4000" spc="-16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4000" spc="-145" dirty="0">
                <a:solidFill>
                  <a:srgbClr val="002060"/>
                </a:solidFill>
                <a:latin typeface="Garamond" panose="02020404030301010803" pitchFamily="18" charset="0"/>
              </a:rPr>
              <a:t>Does</a:t>
            </a:r>
            <a:r>
              <a:rPr sz="4000" spc="-13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4000" dirty="0">
                <a:solidFill>
                  <a:srgbClr val="002060"/>
                </a:solidFill>
                <a:latin typeface="Garamond" panose="02020404030301010803" pitchFamily="18" charset="0"/>
              </a:rPr>
              <a:t>the</a:t>
            </a:r>
            <a:r>
              <a:rPr sz="4000" spc="-18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4000" spc="-35" dirty="0">
                <a:solidFill>
                  <a:srgbClr val="002060"/>
                </a:solidFill>
                <a:latin typeface="Garamond" panose="02020404030301010803" pitchFamily="18" charset="0"/>
              </a:rPr>
              <a:t>Staffing </a:t>
            </a:r>
            <a:r>
              <a:rPr sz="4000" spc="-10" dirty="0">
                <a:solidFill>
                  <a:srgbClr val="002060"/>
                </a:solidFill>
                <a:latin typeface="Garamond" panose="02020404030301010803" pitchFamily="18" charset="0"/>
              </a:rPr>
              <a:t>Model</a:t>
            </a:r>
            <a:r>
              <a:rPr sz="4000" spc="-215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4000" spc="-150" dirty="0">
                <a:solidFill>
                  <a:srgbClr val="002060"/>
                </a:solidFill>
                <a:latin typeface="Garamond" panose="02020404030301010803" pitchFamily="18" charset="0"/>
              </a:rPr>
              <a:t>Look</a:t>
            </a:r>
            <a:r>
              <a:rPr sz="4000" spc="-10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4000" spc="-10" dirty="0">
                <a:solidFill>
                  <a:srgbClr val="002060"/>
                </a:solidFill>
                <a:latin typeface="Garamond" panose="02020404030301010803" pitchFamily="18" charset="0"/>
              </a:rPr>
              <a:t>Like?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xfrm>
            <a:off x="606298" y="1483661"/>
            <a:ext cx="5498846" cy="2685992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590"/>
              </a:spcBef>
              <a:buChar char="•"/>
              <a:tabLst>
                <a:tab pos="241300" algn="l"/>
              </a:tabLst>
            </a:pPr>
            <a:r>
              <a:rPr sz="1600" dirty="0">
                <a:solidFill>
                  <a:srgbClr val="002060"/>
                </a:solidFill>
                <a:latin typeface="Garamond" panose="02020404030301010803" pitchFamily="18" charset="0"/>
              </a:rPr>
              <a:t>Hospitals</a:t>
            </a:r>
            <a:r>
              <a:rPr sz="1600" spc="-5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Garamond" panose="02020404030301010803" pitchFamily="18" charset="0"/>
              </a:rPr>
              <a:t>often</a:t>
            </a:r>
            <a:r>
              <a:rPr sz="1600" spc="3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Garamond" panose="02020404030301010803" pitchFamily="18" charset="0"/>
              </a:rPr>
              <a:t>want</a:t>
            </a:r>
            <a:r>
              <a:rPr sz="1600" spc="-4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Garamond" panose="02020404030301010803" pitchFamily="18" charset="0"/>
              </a:rPr>
              <a:t>a</a:t>
            </a:r>
            <a:r>
              <a:rPr sz="1600" spc="4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Garamond" panose="02020404030301010803" pitchFamily="18" charset="0"/>
              </a:rPr>
              <a:t>highly</a:t>
            </a:r>
            <a:r>
              <a:rPr sz="1600" spc="7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1600" spc="-20" dirty="0">
                <a:solidFill>
                  <a:srgbClr val="002060"/>
                </a:solidFill>
                <a:latin typeface="Garamond" panose="02020404030301010803" pitchFamily="18" charset="0"/>
              </a:rPr>
              <a:t>leveraged</a:t>
            </a:r>
            <a:r>
              <a:rPr sz="1600" spc="5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1600" spc="-10" dirty="0">
                <a:solidFill>
                  <a:srgbClr val="002060"/>
                </a:solidFill>
                <a:latin typeface="Garamond" panose="02020404030301010803" pitchFamily="18" charset="0"/>
              </a:rPr>
              <a:t>model</a:t>
            </a:r>
          </a:p>
          <a:p>
            <a:pPr marL="241300" marR="279400" indent="-229235">
              <a:lnSpc>
                <a:spcPct val="71500"/>
              </a:lnSpc>
              <a:spcBef>
                <a:spcPts val="980"/>
              </a:spcBef>
              <a:buChar char="•"/>
              <a:tabLst>
                <a:tab pos="241300" algn="l"/>
              </a:tabLst>
            </a:pPr>
            <a:r>
              <a:rPr sz="1600" spc="-10" dirty="0">
                <a:solidFill>
                  <a:srgbClr val="002060"/>
                </a:solidFill>
                <a:latin typeface="Garamond" panose="02020404030301010803" pitchFamily="18" charset="0"/>
              </a:rPr>
              <a:t>The</a:t>
            </a:r>
            <a:r>
              <a:rPr sz="1600" spc="-5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Garamond" panose="02020404030301010803" pitchFamily="18" charset="0"/>
              </a:rPr>
              <a:t>ability</a:t>
            </a:r>
            <a:r>
              <a:rPr sz="1600" spc="45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Garamond" panose="02020404030301010803" pitchFamily="18" charset="0"/>
              </a:rPr>
              <a:t>to</a:t>
            </a:r>
            <a:r>
              <a:rPr sz="1600" spc="-3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Garamond" panose="02020404030301010803" pitchFamily="18" charset="0"/>
              </a:rPr>
              <a:t>quickly</a:t>
            </a:r>
            <a:r>
              <a:rPr sz="1600" spc="-35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Garamond" panose="02020404030301010803" pitchFamily="18" charset="0"/>
              </a:rPr>
              <a:t>model</a:t>
            </a:r>
            <a:r>
              <a:rPr sz="1600" spc="-1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Garamond" panose="02020404030301010803" pitchFamily="18" charset="0"/>
              </a:rPr>
              <a:t>changes</a:t>
            </a:r>
            <a:r>
              <a:rPr sz="1600" spc="-25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Garamond" panose="02020404030301010803" pitchFamily="18" charset="0"/>
              </a:rPr>
              <a:t>and</a:t>
            </a:r>
            <a:r>
              <a:rPr sz="1600" spc="-2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Garamond" panose="02020404030301010803" pitchFamily="18" charset="0"/>
              </a:rPr>
              <a:t>the</a:t>
            </a:r>
            <a:r>
              <a:rPr sz="1600" spc="4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1600" spc="-10" dirty="0">
                <a:solidFill>
                  <a:srgbClr val="002060"/>
                </a:solidFill>
                <a:latin typeface="Garamond" panose="02020404030301010803" pitchFamily="18" charset="0"/>
              </a:rPr>
              <a:t>associated </a:t>
            </a:r>
            <a:r>
              <a:rPr sz="1600" dirty="0">
                <a:solidFill>
                  <a:srgbClr val="002060"/>
                </a:solidFill>
                <a:latin typeface="Garamond" panose="02020404030301010803" pitchFamily="18" charset="0"/>
              </a:rPr>
              <a:t>financial</a:t>
            </a:r>
            <a:r>
              <a:rPr sz="1600" spc="195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Garamond" panose="02020404030301010803" pitchFamily="18" charset="0"/>
              </a:rPr>
              <a:t>implications</a:t>
            </a:r>
            <a:r>
              <a:rPr sz="1600" spc="6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Garamond" panose="02020404030301010803" pitchFamily="18" charset="0"/>
              </a:rPr>
              <a:t>facilitates</a:t>
            </a:r>
            <a:r>
              <a:rPr sz="1600" spc="175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Garamond" panose="02020404030301010803" pitchFamily="18" charset="0"/>
              </a:rPr>
              <a:t>active</a:t>
            </a:r>
            <a:r>
              <a:rPr sz="1600" spc="145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1600" spc="-10" dirty="0">
                <a:solidFill>
                  <a:srgbClr val="002060"/>
                </a:solidFill>
                <a:latin typeface="Garamond" panose="02020404030301010803" pitchFamily="18" charset="0"/>
              </a:rPr>
              <a:t>negotiations</a:t>
            </a:r>
          </a:p>
          <a:p>
            <a:pPr marL="241300" marR="266700" indent="-229235">
              <a:lnSpc>
                <a:spcPct val="71500"/>
              </a:lnSpc>
              <a:spcBef>
                <a:spcPts val="975"/>
              </a:spcBef>
              <a:buChar char="•"/>
              <a:tabLst>
                <a:tab pos="241300" algn="l"/>
              </a:tabLst>
            </a:pPr>
            <a:r>
              <a:rPr sz="1600" dirty="0">
                <a:solidFill>
                  <a:srgbClr val="002060"/>
                </a:solidFill>
                <a:latin typeface="Garamond" panose="02020404030301010803" pitchFamily="18" charset="0"/>
              </a:rPr>
              <a:t>Assumed</a:t>
            </a:r>
            <a:r>
              <a:rPr sz="1600" spc="-35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Garamond" panose="02020404030301010803" pitchFamily="18" charset="0"/>
              </a:rPr>
              <a:t>physician</a:t>
            </a:r>
            <a:r>
              <a:rPr sz="1600" spc="-5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Garamond" panose="02020404030301010803" pitchFamily="18" charset="0"/>
              </a:rPr>
              <a:t>work</a:t>
            </a:r>
            <a:r>
              <a:rPr sz="1600" spc="-2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Garamond" panose="02020404030301010803" pitchFamily="18" charset="0"/>
              </a:rPr>
              <a:t>hours</a:t>
            </a:r>
            <a:r>
              <a:rPr sz="1600" spc="5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Garamond" panose="02020404030301010803" pitchFamily="18" charset="0"/>
              </a:rPr>
              <a:t>is</a:t>
            </a:r>
            <a:r>
              <a:rPr sz="1600" spc="5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Garamond" panose="02020404030301010803" pitchFamily="18" charset="0"/>
              </a:rPr>
              <a:t>becoming</a:t>
            </a:r>
            <a:r>
              <a:rPr sz="1600" spc="-25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Garamond" panose="02020404030301010803" pitchFamily="18" charset="0"/>
              </a:rPr>
              <a:t>much</a:t>
            </a:r>
            <a:r>
              <a:rPr sz="1600" spc="-5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1600" spc="-20" dirty="0">
                <a:solidFill>
                  <a:srgbClr val="002060"/>
                </a:solidFill>
                <a:latin typeface="Garamond" panose="02020404030301010803" pitchFamily="18" charset="0"/>
              </a:rPr>
              <a:t>more </a:t>
            </a:r>
            <a:r>
              <a:rPr sz="1600" spc="-10" dirty="0">
                <a:solidFill>
                  <a:srgbClr val="002060"/>
                </a:solidFill>
                <a:latin typeface="Garamond" panose="02020404030301010803" pitchFamily="18" charset="0"/>
              </a:rPr>
              <a:t>variable</a:t>
            </a:r>
          </a:p>
          <a:p>
            <a:pPr marL="698500" lvl="1" indent="-228600">
              <a:lnSpc>
                <a:spcPts val="1415"/>
              </a:lnSpc>
              <a:buChar char="•"/>
              <a:tabLst>
                <a:tab pos="698500" algn="l"/>
              </a:tabLst>
            </a:pPr>
            <a:r>
              <a:rPr sz="16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This</a:t>
            </a:r>
            <a:r>
              <a:rPr sz="16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impacts</a:t>
            </a:r>
            <a:r>
              <a:rPr sz="1600" spc="-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the</a:t>
            </a:r>
            <a:r>
              <a:rPr sz="1600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number</a:t>
            </a:r>
            <a:r>
              <a:rPr sz="1600" spc="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of</a:t>
            </a:r>
            <a:r>
              <a:rPr sz="1600" spc="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600" spc="-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CRNA’s</a:t>
            </a:r>
            <a:r>
              <a:rPr sz="1600" spc="9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600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needed</a:t>
            </a:r>
            <a:r>
              <a:rPr sz="16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to</a:t>
            </a:r>
            <a:r>
              <a:rPr sz="1600" spc="8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6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cover</a:t>
            </a:r>
            <a:endParaRPr sz="16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699135">
              <a:lnSpc>
                <a:spcPts val="1425"/>
              </a:lnSpc>
            </a:pPr>
            <a:r>
              <a:rPr sz="1600" dirty="0">
                <a:solidFill>
                  <a:srgbClr val="002060"/>
                </a:solidFill>
                <a:latin typeface="Garamond" panose="02020404030301010803" pitchFamily="18" charset="0"/>
              </a:rPr>
              <a:t>the</a:t>
            </a:r>
            <a:r>
              <a:rPr sz="1600" spc="-7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Garamond" panose="02020404030301010803" pitchFamily="18" charset="0"/>
              </a:rPr>
              <a:t>hours</a:t>
            </a:r>
            <a:r>
              <a:rPr sz="1600" spc="-5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Garamond" panose="02020404030301010803" pitchFamily="18" charset="0"/>
              </a:rPr>
              <a:t>per</a:t>
            </a:r>
            <a:r>
              <a:rPr sz="1600" spc="-1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1600" spc="-25" dirty="0">
                <a:solidFill>
                  <a:srgbClr val="002060"/>
                </a:solidFill>
                <a:latin typeface="Garamond" panose="02020404030301010803" pitchFamily="18" charset="0"/>
              </a:rPr>
              <a:t>MD</a:t>
            </a:r>
          </a:p>
          <a:p>
            <a:pPr marL="699135" marR="5080" lvl="1" indent="-229235">
              <a:lnSpc>
                <a:spcPct val="71500"/>
              </a:lnSpc>
              <a:spcBef>
                <a:spcPts val="464"/>
              </a:spcBef>
              <a:buChar char="•"/>
              <a:tabLst>
                <a:tab pos="699135" algn="l"/>
              </a:tabLst>
            </a:pPr>
            <a:r>
              <a:rPr sz="16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Impacts</a:t>
            </a:r>
            <a:r>
              <a:rPr sz="1600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the</a:t>
            </a:r>
            <a:r>
              <a:rPr sz="1600" spc="-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relative</a:t>
            </a:r>
            <a:r>
              <a:rPr sz="1600" spc="-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equality</a:t>
            </a:r>
            <a:r>
              <a:rPr sz="1600"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we</a:t>
            </a:r>
            <a:r>
              <a:rPr sz="1600" spc="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now</a:t>
            </a:r>
            <a:r>
              <a:rPr sz="1600" spc="-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6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see</a:t>
            </a:r>
            <a:r>
              <a:rPr sz="1600" spc="-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between </a:t>
            </a:r>
            <a:r>
              <a:rPr sz="16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MD </a:t>
            </a:r>
            <a:r>
              <a:rPr sz="16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only</a:t>
            </a:r>
            <a:r>
              <a:rPr sz="1600" spc="-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and</a:t>
            </a:r>
            <a:r>
              <a:rPr sz="16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medically</a:t>
            </a:r>
            <a:r>
              <a:rPr sz="1600" spc="-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6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directed</a:t>
            </a:r>
            <a:r>
              <a:rPr sz="1600" spc="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16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models</a:t>
            </a:r>
            <a:endParaRPr sz="16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495"/>
              </a:spcBef>
              <a:buChar char="•"/>
              <a:tabLst>
                <a:tab pos="241300" algn="l"/>
              </a:tabLst>
            </a:pPr>
            <a:r>
              <a:rPr sz="1600" dirty="0">
                <a:solidFill>
                  <a:srgbClr val="002060"/>
                </a:solidFill>
                <a:latin typeface="Garamond" panose="02020404030301010803" pitchFamily="18" charset="0"/>
              </a:rPr>
              <a:t>Visuals</a:t>
            </a:r>
            <a:r>
              <a:rPr sz="1600" spc="-1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Garamond" panose="02020404030301010803" pitchFamily="18" charset="0"/>
              </a:rPr>
              <a:t>support</a:t>
            </a:r>
            <a:r>
              <a:rPr sz="1600" spc="45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Garamond" panose="02020404030301010803" pitchFamily="18" charset="0"/>
              </a:rPr>
              <a:t>the</a:t>
            </a:r>
            <a:r>
              <a:rPr sz="1600" spc="-3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1600" spc="-10" dirty="0">
                <a:solidFill>
                  <a:srgbClr val="002060"/>
                </a:solidFill>
                <a:latin typeface="Garamond" panose="02020404030301010803" pitchFamily="18" charset="0"/>
              </a:rPr>
              <a:t>discussion</a:t>
            </a:r>
          </a:p>
          <a:p>
            <a:pPr marL="241300" indent="-228600">
              <a:lnSpc>
                <a:spcPct val="100000"/>
              </a:lnSpc>
              <a:spcBef>
                <a:spcPts val="500"/>
              </a:spcBef>
              <a:buChar char="•"/>
              <a:tabLst>
                <a:tab pos="241300" algn="l"/>
              </a:tabLst>
            </a:pPr>
            <a:r>
              <a:rPr sz="1600" dirty="0">
                <a:solidFill>
                  <a:srgbClr val="002060"/>
                </a:solidFill>
                <a:latin typeface="Garamond" panose="02020404030301010803" pitchFamily="18" charset="0"/>
              </a:rPr>
              <a:t>3</a:t>
            </a:r>
            <a:r>
              <a:rPr sz="1600" spc="-4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Garamond" panose="02020404030301010803" pitchFamily="18" charset="0"/>
              </a:rPr>
              <a:t>Models</a:t>
            </a:r>
            <a:r>
              <a:rPr sz="1600" spc="-5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1600" spc="70" dirty="0">
                <a:solidFill>
                  <a:srgbClr val="002060"/>
                </a:solidFill>
                <a:latin typeface="Garamond" panose="02020404030301010803" pitchFamily="18" charset="0"/>
              </a:rPr>
              <a:t>of</a:t>
            </a:r>
            <a:r>
              <a:rPr sz="1600" spc="-35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Garamond" panose="02020404030301010803" pitchFamily="18" charset="0"/>
              </a:rPr>
              <a:t>the</a:t>
            </a:r>
            <a:r>
              <a:rPr sz="1600" spc="-65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Garamond" panose="02020404030301010803" pitchFamily="18" charset="0"/>
              </a:rPr>
              <a:t>same</a:t>
            </a:r>
            <a:r>
              <a:rPr sz="1600" spc="1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1600" spc="-10" dirty="0">
                <a:solidFill>
                  <a:srgbClr val="002060"/>
                </a:solidFill>
                <a:latin typeface="Garamond" panose="02020404030301010803" pitchFamily="18" charset="0"/>
              </a:rPr>
              <a:t>coverage</a:t>
            </a:r>
            <a:r>
              <a:rPr sz="1600" spc="1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Garamond" panose="02020404030301010803" pitchFamily="18" charset="0"/>
              </a:rPr>
              <a:t>grid</a:t>
            </a:r>
            <a:r>
              <a:rPr sz="1600" spc="-4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Garamond" panose="02020404030301010803" pitchFamily="18" charset="0"/>
              </a:rPr>
              <a:t>in</a:t>
            </a:r>
            <a:r>
              <a:rPr sz="1600" spc="-2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1600" dirty="0">
                <a:solidFill>
                  <a:srgbClr val="002060"/>
                </a:solidFill>
                <a:latin typeface="Garamond" panose="02020404030301010803" pitchFamily="18" charset="0"/>
              </a:rPr>
              <a:t>next 3</a:t>
            </a:r>
            <a:r>
              <a:rPr sz="1600" spc="-4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1600" spc="-10" dirty="0">
                <a:solidFill>
                  <a:srgbClr val="002060"/>
                </a:solidFill>
                <a:latin typeface="Garamond" panose="02020404030301010803" pitchFamily="18" charset="0"/>
              </a:rPr>
              <a:t>slides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762000" y="4349340"/>
            <a:ext cx="4350385" cy="888705"/>
          </a:xfrm>
          <a:prstGeom prst="rect">
            <a:avLst/>
          </a:prstGeom>
        </p:spPr>
        <p:txBody>
          <a:bodyPr vert="horz" wrap="square" lIns="0" tIns="160020" rIns="0" bIns="0" rtlCol="0">
            <a:spAutoFit/>
          </a:bodyPr>
          <a:lstStyle/>
          <a:p>
            <a:pPr marL="12064" marR="5080">
              <a:lnSpc>
                <a:spcPct val="70500"/>
              </a:lnSpc>
              <a:spcBef>
                <a:spcPts val="1260"/>
              </a:spcBef>
              <a:tabLst>
                <a:tab pos="241300" algn="l"/>
              </a:tabLst>
            </a:pPr>
            <a:r>
              <a:rPr sz="3200" b="1" spc="-80" dirty="0">
                <a:solidFill>
                  <a:srgbClr val="92D050"/>
                </a:solidFill>
                <a:latin typeface="Garamond" panose="02020404030301010803" pitchFamily="18" charset="0"/>
                <a:cs typeface="Arial"/>
              </a:rPr>
              <a:t>Very</a:t>
            </a:r>
            <a:r>
              <a:rPr sz="3200" b="1" spc="-145" dirty="0">
                <a:solidFill>
                  <a:srgbClr val="92D05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3200" b="1" spc="-40" dirty="0">
                <a:solidFill>
                  <a:srgbClr val="92D050"/>
                </a:solidFill>
                <a:latin typeface="Garamond" panose="02020404030301010803" pitchFamily="18" charset="0"/>
                <a:cs typeface="Arial"/>
              </a:rPr>
              <a:t>difficult</a:t>
            </a:r>
            <a:r>
              <a:rPr sz="3200" b="1" spc="-165" dirty="0">
                <a:solidFill>
                  <a:srgbClr val="92D05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3200" b="1" spc="-35" dirty="0">
                <a:solidFill>
                  <a:srgbClr val="92D050"/>
                </a:solidFill>
                <a:latin typeface="Garamond" panose="02020404030301010803" pitchFamily="18" charset="0"/>
                <a:cs typeface="Arial"/>
              </a:rPr>
              <a:t>to</a:t>
            </a:r>
            <a:r>
              <a:rPr sz="3200" b="1" spc="-160" dirty="0">
                <a:solidFill>
                  <a:srgbClr val="92D05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3200" b="1" spc="-65" dirty="0">
                <a:solidFill>
                  <a:srgbClr val="92D050"/>
                </a:solidFill>
                <a:latin typeface="Garamond" panose="02020404030301010803" pitchFamily="18" charset="0"/>
                <a:cs typeface="Arial"/>
              </a:rPr>
              <a:t>hit</a:t>
            </a:r>
            <a:r>
              <a:rPr sz="3200" b="1" spc="-155" dirty="0">
                <a:solidFill>
                  <a:srgbClr val="92D05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3200" b="1" spc="-25" dirty="0">
                <a:solidFill>
                  <a:srgbClr val="92D050"/>
                </a:solidFill>
                <a:latin typeface="Garamond" panose="02020404030301010803" pitchFamily="18" charset="0"/>
                <a:cs typeface="Arial"/>
              </a:rPr>
              <a:t>the</a:t>
            </a:r>
            <a:r>
              <a:rPr lang="en-US" sz="3200" b="1" spc="-25" dirty="0">
                <a:solidFill>
                  <a:srgbClr val="92D05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3200" b="1" spc="-130" dirty="0">
                <a:solidFill>
                  <a:srgbClr val="92D050"/>
                </a:solidFill>
                <a:latin typeface="Garamond" panose="02020404030301010803" pitchFamily="18" charset="0"/>
                <a:cs typeface="Arial"/>
              </a:rPr>
              <a:t>number</a:t>
            </a:r>
            <a:r>
              <a:rPr sz="3200" b="1" spc="-125" dirty="0">
                <a:solidFill>
                  <a:srgbClr val="92D05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3200" b="1" spc="-165" dirty="0">
                <a:solidFill>
                  <a:srgbClr val="92D050"/>
                </a:solidFill>
                <a:latin typeface="Garamond" panose="02020404030301010803" pitchFamily="18" charset="0"/>
                <a:cs typeface="Arial"/>
              </a:rPr>
              <a:t>on</a:t>
            </a:r>
            <a:r>
              <a:rPr sz="3200" b="1" spc="-75" dirty="0">
                <a:solidFill>
                  <a:srgbClr val="92D05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3200" b="1" spc="-50" dirty="0">
                <a:solidFill>
                  <a:srgbClr val="92D050"/>
                </a:solidFill>
                <a:latin typeface="Garamond" panose="02020404030301010803" pitchFamily="18" charset="0"/>
                <a:cs typeface="Arial"/>
              </a:rPr>
              <a:t>the</a:t>
            </a:r>
            <a:r>
              <a:rPr sz="3200" b="1" spc="-100" dirty="0">
                <a:solidFill>
                  <a:srgbClr val="92D05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3200" b="1" spc="-10" dirty="0">
                <a:solidFill>
                  <a:srgbClr val="92D050"/>
                </a:solidFill>
                <a:latin typeface="Garamond" panose="02020404030301010803" pitchFamily="18" charset="0"/>
                <a:cs typeface="Arial"/>
              </a:rPr>
              <a:t>nose!!</a:t>
            </a:r>
            <a:endParaRPr sz="3200" dirty="0">
              <a:latin typeface="Garamond" panose="02020404030301010803" pitchFamily="18" charset="0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29851" y="0"/>
            <a:ext cx="5962149" cy="6845300"/>
          </a:xfrm>
          <a:prstGeom prst="rect">
            <a:avLst/>
          </a:prstGeom>
        </p:spPr>
      </p:pic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7979B235-1D85-4A8F-2084-D02CC56028E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693920" y="6551373"/>
            <a:ext cx="2804160" cy="276999"/>
          </a:xfrm>
        </p:spPr>
        <p:txBody>
          <a:bodyPr/>
          <a:lstStyle/>
          <a:p>
            <a:pPr algn="ctr"/>
            <a:fld id="{B6F15528-21DE-4FAA-801E-634DDDAF4B2B}" type="slidenum">
              <a:rPr lang="en-US" smtClean="0">
                <a:solidFill>
                  <a:srgbClr val="002060"/>
                </a:solidFill>
                <a:latin typeface="Garamond" panose="02020404030301010803" pitchFamily="18" charset="0"/>
              </a:rPr>
              <a:pPr algn="ctr"/>
              <a:t>21</a:t>
            </a:fld>
            <a:endParaRPr lang="en-US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7675" y="0"/>
            <a:ext cx="10847069" cy="862543"/>
          </a:xfrm>
          <a:prstGeom prst="rect">
            <a:avLst/>
          </a:prstGeom>
        </p:spPr>
        <p:txBody>
          <a:bodyPr vert="horz" wrap="square" lIns="0" tIns="252221" rIns="0" bIns="0" rtlCol="0">
            <a:spAutoFit/>
          </a:bodyPr>
          <a:lstStyle/>
          <a:p>
            <a:pPr marL="2716530">
              <a:lnSpc>
                <a:spcPct val="100000"/>
              </a:lnSpc>
              <a:spcBef>
                <a:spcPts val="130"/>
              </a:spcBef>
            </a:pPr>
            <a:r>
              <a:rPr sz="3950" spc="-300" dirty="0">
                <a:solidFill>
                  <a:srgbClr val="002060"/>
                </a:solidFill>
                <a:latin typeface="Garamond" panose="02020404030301010803" pitchFamily="18" charset="0"/>
              </a:rPr>
              <a:t>ALL</a:t>
            </a:r>
            <a:r>
              <a:rPr sz="3950" spc="-325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lang="en-US" sz="3950" spc="-325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3950" spc="-310" dirty="0">
                <a:solidFill>
                  <a:srgbClr val="002060"/>
                </a:solidFill>
                <a:latin typeface="Garamond" panose="02020404030301010803" pitchFamily="18" charset="0"/>
              </a:rPr>
              <a:t>PHYSICIAN</a:t>
            </a:r>
            <a:r>
              <a:rPr sz="3950" spc="49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3950" spc="-360" dirty="0">
                <a:solidFill>
                  <a:srgbClr val="002060"/>
                </a:solidFill>
                <a:latin typeface="Garamond" panose="02020404030301010803" pitchFamily="18" charset="0"/>
              </a:rPr>
              <a:t>VERSION</a:t>
            </a:r>
            <a:endParaRPr sz="3950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1525" y="914400"/>
            <a:ext cx="10648950" cy="5181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5D7F337C-BB25-89BE-B8FB-C5E09BCA1020}"/>
              </a:ext>
            </a:extLst>
          </p:cNvPr>
          <p:cNvSpPr txBox="1">
            <a:spLocks/>
          </p:cNvSpPr>
          <p:nvPr/>
        </p:nvSpPr>
        <p:spPr>
          <a:xfrm>
            <a:off x="4693920" y="6551373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B6F15528-21DE-4FAA-801E-634DDDAF4B2B}" type="slidenum">
              <a:rPr lang="en-US" smtClean="0">
                <a:solidFill>
                  <a:srgbClr val="002060"/>
                </a:solidFill>
                <a:latin typeface="Garamond" panose="02020404030301010803" pitchFamily="18" charset="0"/>
              </a:rPr>
              <a:pPr algn="ctr"/>
              <a:t>22</a:t>
            </a:fld>
            <a:endParaRPr lang="en-US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2465" y="53593"/>
            <a:ext cx="10847069" cy="862543"/>
          </a:xfrm>
          <a:prstGeom prst="rect">
            <a:avLst/>
          </a:prstGeom>
        </p:spPr>
        <p:txBody>
          <a:bodyPr vert="horz" wrap="square" lIns="0" tIns="252221" rIns="0" bIns="0" rtlCol="0">
            <a:spAutoFit/>
          </a:bodyPr>
          <a:lstStyle/>
          <a:p>
            <a:pPr marL="3145155">
              <a:lnSpc>
                <a:spcPct val="100000"/>
              </a:lnSpc>
              <a:spcBef>
                <a:spcPts val="130"/>
              </a:spcBef>
            </a:pPr>
            <a:r>
              <a:rPr sz="3950" spc="-405" dirty="0">
                <a:solidFill>
                  <a:srgbClr val="002060"/>
                </a:solidFill>
                <a:latin typeface="Garamond" panose="02020404030301010803" pitchFamily="18" charset="0"/>
              </a:rPr>
              <a:t>CARE</a:t>
            </a:r>
            <a:r>
              <a:rPr sz="3950" spc="-335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3950" spc="-390" dirty="0">
                <a:solidFill>
                  <a:srgbClr val="002060"/>
                </a:solidFill>
                <a:latin typeface="Garamond" panose="02020404030301010803" pitchFamily="18" charset="0"/>
              </a:rPr>
              <a:t>TEAM</a:t>
            </a:r>
            <a:r>
              <a:rPr sz="3950" spc="-30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3950" spc="-360" dirty="0">
                <a:solidFill>
                  <a:srgbClr val="002060"/>
                </a:solidFill>
                <a:latin typeface="Garamond" panose="02020404030301010803" pitchFamily="18" charset="0"/>
              </a:rPr>
              <a:t>VERSION</a:t>
            </a:r>
            <a:endParaRPr sz="3950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0975" y="990600"/>
            <a:ext cx="11687175" cy="5495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36693B3E-6814-9328-3A97-47C276FF75BF}"/>
              </a:ext>
            </a:extLst>
          </p:cNvPr>
          <p:cNvSpPr txBox="1">
            <a:spLocks/>
          </p:cNvSpPr>
          <p:nvPr/>
        </p:nvSpPr>
        <p:spPr>
          <a:xfrm>
            <a:off x="4693920" y="6551373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B6F15528-21DE-4FAA-801E-634DDDAF4B2B}" type="slidenum">
              <a:rPr lang="en-US" smtClean="0">
                <a:solidFill>
                  <a:srgbClr val="002060"/>
                </a:solidFill>
                <a:latin typeface="Garamond" panose="02020404030301010803" pitchFamily="18" charset="0"/>
              </a:rPr>
              <a:pPr algn="ctr"/>
              <a:t>23</a:t>
            </a:fld>
            <a:endParaRPr lang="en-US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72465" y="53593"/>
            <a:ext cx="10847069" cy="862543"/>
          </a:xfrm>
          <a:prstGeom prst="rect">
            <a:avLst/>
          </a:prstGeom>
        </p:spPr>
        <p:txBody>
          <a:bodyPr vert="horz" wrap="square" lIns="0" tIns="252221" rIns="0" bIns="0" rtlCol="0">
            <a:spAutoFit/>
          </a:bodyPr>
          <a:lstStyle/>
          <a:p>
            <a:pPr marL="2120900">
              <a:lnSpc>
                <a:spcPct val="100000"/>
              </a:lnSpc>
              <a:spcBef>
                <a:spcPts val="130"/>
              </a:spcBef>
            </a:pPr>
            <a:r>
              <a:rPr sz="4000" spc="-315" dirty="0">
                <a:solidFill>
                  <a:srgbClr val="002060"/>
                </a:solidFill>
                <a:latin typeface="Garamond" panose="02020404030301010803" pitchFamily="18" charset="0"/>
              </a:rPr>
              <a:t>INDEPENDENT</a:t>
            </a:r>
            <a:r>
              <a:rPr sz="4000" spc="-29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4000" spc="-325" dirty="0">
                <a:solidFill>
                  <a:srgbClr val="002060"/>
                </a:solidFill>
                <a:latin typeface="Garamond" panose="02020404030301010803" pitchFamily="18" charset="0"/>
              </a:rPr>
              <a:t>CRNA</a:t>
            </a:r>
            <a:r>
              <a:rPr sz="4000" spc="-245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4000" spc="-360" dirty="0">
                <a:solidFill>
                  <a:srgbClr val="002060"/>
                </a:solidFill>
                <a:latin typeface="Garamond" panose="02020404030301010803" pitchFamily="18" charset="0"/>
              </a:rPr>
              <a:t>VERSION</a:t>
            </a:r>
            <a:endParaRPr sz="4000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850" y="1123950"/>
            <a:ext cx="11601450" cy="5372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70A5CEF5-4F30-D342-A3F4-EFADD2D8F17C}"/>
              </a:ext>
            </a:extLst>
          </p:cNvPr>
          <p:cNvSpPr txBox="1">
            <a:spLocks/>
          </p:cNvSpPr>
          <p:nvPr/>
        </p:nvSpPr>
        <p:spPr>
          <a:xfrm>
            <a:off x="4693920" y="6551373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B6F15528-21DE-4FAA-801E-634DDDAF4B2B}" type="slidenum">
              <a:rPr lang="en-US" smtClean="0">
                <a:solidFill>
                  <a:srgbClr val="002060"/>
                </a:solidFill>
                <a:latin typeface="Garamond" panose="02020404030301010803" pitchFamily="18" charset="0"/>
              </a:rPr>
              <a:pPr algn="ctr"/>
              <a:t>24</a:t>
            </a:fld>
            <a:endParaRPr lang="en-US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47496" y="792912"/>
            <a:ext cx="4284980" cy="1608838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5080">
              <a:lnSpc>
                <a:spcPts val="3900"/>
              </a:lnSpc>
              <a:spcBef>
                <a:spcPts val="585"/>
              </a:spcBef>
            </a:pPr>
            <a:r>
              <a:rPr sz="4400" b="0" spc="-135" dirty="0">
                <a:solidFill>
                  <a:srgbClr val="002060"/>
                </a:solidFill>
                <a:latin typeface="Garamond" panose="02020404030301010803" pitchFamily="18" charset="0"/>
              </a:rPr>
              <a:t>Cost</a:t>
            </a:r>
            <a:r>
              <a:rPr sz="4400" b="0" spc="-25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4400" b="0" spc="-165" dirty="0">
                <a:solidFill>
                  <a:srgbClr val="002060"/>
                </a:solidFill>
                <a:latin typeface="Garamond" panose="02020404030301010803" pitchFamily="18" charset="0"/>
              </a:rPr>
              <a:t>Comparison</a:t>
            </a:r>
            <a:r>
              <a:rPr sz="4400" b="0" spc="-29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4400" b="0" spc="-25" dirty="0">
                <a:solidFill>
                  <a:srgbClr val="002060"/>
                </a:solidFill>
                <a:latin typeface="Garamond" panose="02020404030301010803" pitchFamily="18" charset="0"/>
              </a:rPr>
              <a:t>of </a:t>
            </a:r>
            <a:r>
              <a:rPr sz="4400" b="0" spc="-170" dirty="0">
                <a:solidFill>
                  <a:srgbClr val="002060"/>
                </a:solidFill>
                <a:latin typeface="Garamond" panose="02020404030301010803" pitchFamily="18" charset="0"/>
              </a:rPr>
              <a:t>various</a:t>
            </a:r>
            <a:r>
              <a:rPr sz="4400" b="0" spc="-225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4400" b="0" spc="-130" dirty="0">
                <a:solidFill>
                  <a:srgbClr val="002060"/>
                </a:solidFill>
                <a:latin typeface="Garamond" panose="02020404030301010803" pitchFamily="18" charset="0"/>
              </a:rPr>
              <a:t>staffing</a:t>
            </a:r>
            <a:r>
              <a:rPr sz="4400" b="0" spc="-21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4400" b="0" spc="-114" dirty="0">
                <a:solidFill>
                  <a:srgbClr val="002060"/>
                </a:solidFill>
                <a:latin typeface="Garamond" panose="02020404030301010803" pitchFamily="18" charset="0"/>
              </a:rPr>
              <a:t>models</a:t>
            </a:r>
            <a:endParaRPr sz="4400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28446" y="2336387"/>
            <a:ext cx="3286760" cy="86995"/>
            <a:chOff x="628446" y="2336387"/>
            <a:chExt cx="3286760" cy="86995"/>
          </a:xfrm>
        </p:grpSpPr>
        <p:sp>
          <p:nvSpPr>
            <p:cNvPr id="4" name="object 4"/>
            <p:cNvSpPr/>
            <p:nvPr/>
          </p:nvSpPr>
          <p:spPr>
            <a:xfrm>
              <a:off x="647700" y="2360475"/>
              <a:ext cx="3248660" cy="41275"/>
            </a:xfrm>
            <a:custGeom>
              <a:avLst/>
              <a:gdLst/>
              <a:ahLst/>
              <a:cxnLst/>
              <a:rect l="l" t="t" r="r" b="b"/>
              <a:pathLst>
                <a:path w="3248660" h="41275">
                  <a:moveTo>
                    <a:pt x="949776" y="28"/>
                  </a:moveTo>
                  <a:lnTo>
                    <a:pt x="908617" y="0"/>
                  </a:lnTo>
                  <a:lnTo>
                    <a:pt x="868796" y="772"/>
                  </a:lnTo>
                  <a:lnTo>
                    <a:pt x="828237" y="2192"/>
                  </a:lnTo>
                  <a:lnTo>
                    <a:pt x="681380" y="8787"/>
                  </a:lnTo>
                  <a:lnTo>
                    <a:pt x="557024" y="13502"/>
                  </a:lnTo>
                  <a:lnTo>
                    <a:pt x="408641" y="19688"/>
                  </a:lnTo>
                  <a:lnTo>
                    <a:pt x="365138" y="21166"/>
                  </a:lnTo>
                  <a:lnTo>
                    <a:pt x="322275" y="22155"/>
                  </a:lnTo>
                  <a:lnTo>
                    <a:pt x="278650" y="22539"/>
                  </a:lnTo>
                  <a:lnTo>
                    <a:pt x="232860" y="22199"/>
                  </a:lnTo>
                  <a:lnTo>
                    <a:pt x="183503" y="21018"/>
                  </a:lnTo>
                  <a:lnTo>
                    <a:pt x="129176" y="18878"/>
                  </a:lnTo>
                  <a:lnTo>
                    <a:pt x="68475" y="15661"/>
                  </a:lnTo>
                  <a:lnTo>
                    <a:pt x="0" y="11249"/>
                  </a:lnTo>
                  <a:lnTo>
                    <a:pt x="368" y="18488"/>
                  </a:lnTo>
                  <a:lnTo>
                    <a:pt x="838" y="21282"/>
                  </a:lnTo>
                  <a:lnTo>
                    <a:pt x="0" y="30299"/>
                  </a:lnTo>
                  <a:lnTo>
                    <a:pt x="45362" y="30022"/>
                  </a:lnTo>
                  <a:lnTo>
                    <a:pt x="90248" y="30127"/>
                  </a:lnTo>
                  <a:lnTo>
                    <a:pt x="135110" y="30523"/>
                  </a:lnTo>
                  <a:lnTo>
                    <a:pt x="274084" y="32535"/>
                  </a:lnTo>
                  <a:lnTo>
                    <a:pt x="374923" y="33650"/>
                  </a:lnTo>
                  <a:lnTo>
                    <a:pt x="429158" y="33864"/>
                  </a:lnTo>
                  <a:lnTo>
                    <a:pt x="486542" y="33728"/>
                  </a:lnTo>
                  <a:lnTo>
                    <a:pt x="547528" y="33149"/>
                  </a:lnTo>
                  <a:lnTo>
                    <a:pt x="612568" y="32037"/>
                  </a:lnTo>
                  <a:lnTo>
                    <a:pt x="750859" y="28722"/>
                  </a:lnTo>
                  <a:lnTo>
                    <a:pt x="813691" y="28037"/>
                  </a:lnTo>
                  <a:lnTo>
                    <a:pt x="871372" y="28072"/>
                  </a:lnTo>
                  <a:lnTo>
                    <a:pt x="924660" y="28657"/>
                  </a:lnTo>
                  <a:lnTo>
                    <a:pt x="974313" y="29619"/>
                  </a:lnTo>
                  <a:lnTo>
                    <a:pt x="1109052" y="33053"/>
                  </a:lnTo>
                  <a:lnTo>
                    <a:pt x="1151752" y="33808"/>
                  </a:lnTo>
                  <a:lnTo>
                    <a:pt x="1194611" y="34081"/>
                  </a:lnTo>
                  <a:lnTo>
                    <a:pt x="1238386" y="33702"/>
                  </a:lnTo>
                  <a:lnTo>
                    <a:pt x="1283837" y="32499"/>
                  </a:lnTo>
                  <a:lnTo>
                    <a:pt x="1386092" y="27577"/>
                  </a:lnTo>
                  <a:lnTo>
                    <a:pt x="1433891" y="25827"/>
                  </a:lnTo>
                  <a:lnTo>
                    <a:pt x="1477030" y="24906"/>
                  </a:lnTo>
                  <a:lnTo>
                    <a:pt x="1517422" y="24673"/>
                  </a:lnTo>
                  <a:lnTo>
                    <a:pt x="1556977" y="24983"/>
                  </a:lnTo>
                  <a:lnTo>
                    <a:pt x="1745064" y="28820"/>
                  </a:lnTo>
                  <a:lnTo>
                    <a:pt x="1809111" y="29715"/>
                  </a:lnTo>
                  <a:lnTo>
                    <a:pt x="1883791" y="30299"/>
                  </a:lnTo>
                  <a:lnTo>
                    <a:pt x="1946653" y="30200"/>
                  </a:lnTo>
                  <a:lnTo>
                    <a:pt x="2008365" y="29419"/>
                  </a:lnTo>
                  <a:lnTo>
                    <a:pt x="2068759" y="28132"/>
                  </a:lnTo>
                  <a:lnTo>
                    <a:pt x="2127670" y="26511"/>
                  </a:lnTo>
                  <a:lnTo>
                    <a:pt x="2293826" y="21393"/>
                  </a:lnTo>
                  <a:lnTo>
                    <a:pt x="2345130" y="20182"/>
                  </a:lnTo>
                  <a:lnTo>
                    <a:pt x="2394115" y="19509"/>
                  </a:lnTo>
                  <a:lnTo>
                    <a:pt x="2440615" y="19547"/>
                  </a:lnTo>
                  <a:lnTo>
                    <a:pt x="2484462" y="20471"/>
                  </a:lnTo>
                  <a:lnTo>
                    <a:pt x="2525490" y="22455"/>
                  </a:lnTo>
                  <a:lnTo>
                    <a:pt x="2563531" y="25673"/>
                  </a:lnTo>
                  <a:lnTo>
                    <a:pt x="2598420" y="30299"/>
                  </a:lnTo>
                  <a:lnTo>
                    <a:pt x="2637678" y="35217"/>
                  </a:lnTo>
                  <a:lnTo>
                    <a:pt x="2683041" y="38509"/>
                  </a:lnTo>
                  <a:lnTo>
                    <a:pt x="2733329" y="40397"/>
                  </a:lnTo>
                  <a:lnTo>
                    <a:pt x="2787366" y="41100"/>
                  </a:lnTo>
                  <a:lnTo>
                    <a:pt x="2843974" y="40836"/>
                  </a:lnTo>
                  <a:lnTo>
                    <a:pt x="2901974" y="39826"/>
                  </a:lnTo>
                  <a:lnTo>
                    <a:pt x="2960188" y="38289"/>
                  </a:lnTo>
                  <a:lnTo>
                    <a:pt x="3171637" y="31264"/>
                  </a:lnTo>
                  <a:lnTo>
                    <a:pt x="3213257" y="30387"/>
                  </a:lnTo>
                  <a:lnTo>
                    <a:pt x="3248025" y="30299"/>
                  </a:lnTo>
                  <a:lnTo>
                    <a:pt x="3248405" y="21155"/>
                  </a:lnTo>
                  <a:lnTo>
                    <a:pt x="3247771" y="15948"/>
                  </a:lnTo>
                  <a:lnTo>
                    <a:pt x="3248025" y="11249"/>
                  </a:lnTo>
                  <a:lnTo>
                    <a:pt x="3194449" y="16484"/>
                  </a:lnTo>
                  <a:lnTo>
                    <a:pt x="3139700" y="19729"/>
                  </a:lnTo>
                  <a:lnTo>
                    <a:pt x="3084174" y="21271"/>
                  </a:lnTo>
                  <a:lnTo>
                    <a:pt x="3028265" y="21397"/>
                  </a:lnTo>
                  <a:lnTo>
                    <a:pt x="2972369" y="20393"/>
                  </a:lnTo>
                  <a:lnTo>
                    <a:pt x="2916880" y="18546"/>
                  </a:lnTo>
                  <a:lnTo>
                    <a:pt x="2862193" y="16142"/>
                  </a:lnTo>
                  <a:lnTo>
                    <a:pt x="2706901" y="8455"/>
                  </a:lnTo>
                  <a:lnTo>
                    <a:pt x="2659376" y="6689"/>
                  </a:lnTo>
                  <a:lnTo>
                    <a:pt x="2614630" y="5799"/>
                  </a:lnTo>
                  <a:lnTo>
                    <a:pt x="2573057" y="6072"/>
                  </a:lnTo>
                  <a:lnTo>
                    <a:pt x="2535052" y="7793"/>
                  </a:lnTo>
                  <a:lnTo>
                    <a:pt x="2458042" y="15697"/>
                  </a:lnTo>
                  <a:lnTo>
                    <a:pt x="2409773" y="18217"/>
                  </a:lnTo>
                  <a:lnTo>
                    <a:pt x="2357332" y="19143"/>
                  </a:lnTo>
                  <a:lnTo>
                    <a:pt x="2301846" y="18813"/>
                  </a:lnTo>
                  <a:lnTo>
                    <a:pt x="2244445" y="17562"/>
                  </a:lnTo>
                  <a:lnTo>
                    <a:pt x="2186257" y="15726"/>
                  </a:lnTo>
                  <a:lnTo>
                    <a:pt x="2072033" y="11644"/>
                  </a:lnTo>
                  <a:lnTo>
                    <a:pt x="2018254" y="10070"/>
                  </a:lnTo>
                  <a:lnTo>
                    <a:pt x="1968201" y="9256"/>
                  </a:lnTo>
                  <a:lnTo>
                    <a:pt x="1923004" y="9537"/>
                  </a:lnTo>
                  <a:lnTo>
                    <a:pt x="1883791" y="11249"/>
                  </a:lnTo>
                  <a:lnTo>
                    <a:pt x="1850698" y="13415"/>
                  </a:lnTo>
                  <a:lnTo>
                    <a:pt x="1813107" y="15515"/>
                  </a:lnTo>
                  <a:lnTo>
                    <a:pt x="1771452" y="17481"/>
                  </a:lnTo>
                  <a:lnTo>
                    <a:pt x="1726167" y="19247"/>
                  </a:lnTo>
                  <a:lnTo>
                    <a:pt x="1677686" y="20746"/>
                  </a:lnTo>
                  <a:lnTo>
                    <a:pt x="1626446" y="21913"/>
                  </a:lnTo>
                  <a:lnTo>
                    <a:pt x="1572879" y="22679"/>
                  </a:lnTo>
                  <a:lnTo>
                    <a:pt x="1517420" y="22979"/>
                  </a:lnTo>
                  <a:lnTo>
                    <a:pt x="1460505" y="22746"/>
                  </a:lnTo>
                  <a:lnTo>
                    <a:pt x="1402568" y="21913"/>
                  </a:lnTo>
                  <a:lnTo>
                    <a:pt x="1344043" y="20413"/>
                  </a:lnTo>
                  <a:lnTo>
                    <a:pt x="1285365" y="18180"/>
                  </a:lnTo>
                  <a:lnTo>
                    <a:pt x="1226969" y="15148"/>
                  </a:lnTo>
                  <a:lnTo>
                    <a:pt x="1102028" y="6469"/>
                  </a:lnTo>
                  <a:lnTo>
                    <a:pt x="1044406" y="3108"/>
                  </a:lnTo>
                  <a:lnTo>
                    <a:pt x="994347" y="1013"/>
                  </a:lnTo>
                  <a:lnTo>
                    <a:pt x="949776" y="28"/>
                  </a:lnTo>
                  <a:close/>
                </a:path>
              </a:pathLst>
            </a:custGeom>
            <a:solidFill>
              <a:srgbClr val="E970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47496" y="2355437"/>
              <a:ext cx="3248660" cy="48895"/>
            </a:xfrm>
            <a:custGeom>
              <a:avLst/>
              <a:gdLst/>
              <a:ahLst/>
              <a:cxnLst/>
              <a:rect l="l" t="t" r="r" b="b"/>
              <a:pathLst>
                <a:path w="3248660" h="48894">
                  <a:moveTo>
                    <a:pt x="203" y="16287"/>
                  </a:moveTo>
                  <a:lnTo>
                    <a:pt x="59712" y="11068"/>
                  </a:lnTo>
                  <a:lnTo>
                    <a:pt x="118295" y="6886"/>
                  </a:lnTo>
                  <a:lnTo>
                    <a:pt x="175789" y="3714"/>
                  </a:lnTo>
                  <a:lnTo>
                    <a:pt x="232030" y="1527"/>
                  </a:lnTo>
                  <a:lnTo>
                    <a:pt x="286856" y="298"/>
                  </a:lnTo>
                  <a:lnTo>
                    <a:pt x="340104" y="0"/>
                  </a:lnTo>
                  <a:lnTo>
                    <a:pt x="391610" y="606"/>
                  </a:lnTo>
                  <a:lnTo>
                    <a:pt x="441213" y="2091"/>
                  </a:lnTo>
                  <a:lnTo>
                    <a:pt x="488748" y="4429"/>
                  </a:lnTo>
                  <a:lnTo>
                    <a:pt x="534053" y="7591"/>
                  </a:lnTo>
                  <a:lnTo>
                    <a:pt x="576965" y="11553"/>
                  </a:lnTo>
                  <a:lnTo>
                    <a:pt x="617321" y="16287"/>
                  </a:lnTo>
                  <a:lnTo>
                    <a:pt x="654127" y="20343"/>
                  </a:lnTo>
                  <a:lnTo>
                    <a:pt x="692612" y="23174"/>
                  </a:lnTo>
                  <a:lnTo>
                    <a:pt x="732916" y="24929"/>
                  </a:lnTo>
                  <a:lnTo>
                    <a:pt x="775179" y="25758"/>
                  </a:lnTo>
                  <a:lnTo>
                    <a:pt x="819543" y="25811"/>
                  </a:lnTo>
                  <a:lnTo>
                    <a:pt x="866147" y="25239"/>
                  </a:lnTo>
                  <a:lnTo>
                    <a:pt x="915132" y="24190"/>
                  </a:lnTo>
                  <a:lnTo>
                    <a:pt x="966638" y="22815"/>
                  </a:lnTo>
                  <a:lnTo>
                    <a:pt x="1020806" y="21263"/>
                  </a:lnTo>
                  <a:lnTo>
                    <a:pt x="1077775" y="19685"/>
                  </a:lnTo>
                  <a:lnTo>
                    <a:pt x="1137688" y="18229"/>
                  </a:lnTo>
                  <a:lnTo>
                    <a:pt x="1200682" y="17047"/>
                  </a:lnTo>
                  <a:lnTo>
                    <a:pt x="1266901" y="16287"/>
                  </a:lnTo>
                  <a:lnTo>
                    <a:pt x="1332636" y="16044"/>
                  </a:lnTo>
                  <a:lnTo>
                    <a:pt x="1394409" y="16238"/>
                  </a:lnTo>
                  <a:lnTo>
                    <a:pt x="1452696" y="16761"/>
                  </a:lnTo>
                  <a:lnTo>
                    <a:pt x="1507975" y="17505"/>
                  </a:lnTo>
                  <a:lnTo>
                    <a:pt x="1560725" y="18361"/>
                  </a:lnTo>
                  <a:lnTo>
                    <a:pt x="1611424" y="19223"/>
                  </a:lnTo>
                  <a:lnTo>
                    <a:pt x="1660549" y="19980"/>
                  </a:lnTo>
                  <a:lnTo>
                    <a:pt x="1708578" y="20526"/>
                  </a:lnTo>
                  <a:lnTo>
                    <a:pt x="1755990" y="20751"/>
                  </a:lnTo>
                  <a:lnTo>
                    <a:pt x="1803262" y="20548"/>
                  </a:lnTo>
                  <a:lnTo>
                    <a:pt x="1850871" y="19809"/>
                  </a:lnTo>
                  <a:lnTo>
                    <a:pt x="1899298" y="18424"/>
                  </a:lnTo>
                  <a:lnTo>
                    <a:pt x="1949018" y="16287"/>
                  </a:lnTo>
                  <a:lnTo>
                    <a:pt x="2000571" y="14354"/>
                  </a:lnTo>
                  <a:lnTo>
                    <a:pt x="2053886" y="13514"/>
                  </a:lnTo>
                  <a:lnTo>
                    <a:pt x="2108524" y="13556"/>
                  </a:lnTo>
                  <a:lnTo>
                    <a:pt x="2164046" y="14271"/>
                  </a:lnTo>
                  <a:lnTo>
                    <a:pt x="2220014" y="15448"/>
                  </a:lnTo>
                  <a:lnTo>
                    <a:pt x="2275987" y="16877"/>
                  </a:lnTo>
                  <a:lnTo>
                    <a:pt x="2331529" y="18348"/>
                  </a:lnTo>
                  <a:lnTo>
                    <a:pt x="2386200" y="19652"/>
                  </a:lnTo>
                  <a:lnTo>
                    <a:pt x="2439561" y="20576"/>
                  </a:lnTo>
                  <a:lnTo>
                    <a:pt x="2491174" y="20912"/>
                  </a:lnTo>
                  <a:lnTo>
                    <a:pt x="2540600" y="20450"/>
                  </a:lnTo>
                  <a:lnTo>
                    <a:pt x="2587400" y="18978"/>
                  </a:lnTo>
                  <a:lnTo>
                    <a:pt x="2631135" y="16287"/>
                  </a:lnTo>
                  <a:lnTo>
                    <a:pt x="2679012" y="13326"/>
                  </a:lnTo>
                  <a:lnTo>
                    <a:pt x="2730856" y="11604"/>
                  </a:lnTo>
                  <a:lnTo>
                    <a:pt x="2785670" y="10912"/>
                  </a:lnTo>
                  <a:lnTo>
                    <a:pt x="2842458" y="11038"/>
                  </a:lnTo>
                  <a:lnTo>
                    <a:pt x="2900223" y="11773"/>
                  </a:lnTo>
                  <a:lnTo>
                    <a:pt x="2957969" y="12906"/>
                  </a:lnTo>
                  <a:lnTo>
                    <a:pt x="3014699" y="14227"/>
                  </a:lnTo>
                  <a:lnTo>
                    <a:pt x="3069416" y="15525"/>
                  </a:lnTo>
                  <a:lnTo>
                    <a:pt x="3121125" y="16591"/>
                  </a:lnTo>
                  <a:lnTo>
                    <a:pt x="3168827" y="17213"/>
                  </a:lnTo>
                  <a:lnTo>
                    <a:pt x="3211527" y="17182"/>
                  </a:lnTo>
                  <a:lnTo>
                    <a:pt x="3248228" y="16287"/>
                  </a:lnTo>
                  <a:lnTo>
                    <a:pt x="3247466" y="24796"/>
                  </a:lnTo>
                  <a:lnTo>
                    <a:pt x="3247847" y="28860"/>
                  </a:lnTo>
                  <a:lnTo>
                    <a:pt x="3248228" y="35337"/>
                  </a:lnTo>
                  <a:lnTo>
                    <a:pt x="3209201" y="36115"/>
                  </a:lnTo>
                  <a:lnTo>
                    <a:pt x="3164075" y="36344"/>
                  </a:lnTo>
                  <a:lnTo>
                    <a:pt x="3113913" y="36130"/>
                  </a:lnTo>
                  <a:lnTo>
                    <a:pt x="3059777" y="35582"/>
                  </a:lnTo>
                  <a:lnTo>
                    <a:pt x="3002729" y="34806"/>
                  </a:lnTo>
                  <a:lnTo>
                    <a:pt x="2943833" y="33911"/>
                  </a:lnTo>
                  <a:lnTo>
                    <a:pt x="2884150" y="33004"/>
                  </a:lnTo>
                  <a:lnTo>
                    <a:pt x="2824744" y="32192"/>
                  </a:lnTo>
                  <a:lnTo>
                    <a:pt x="2766676" y="31582"/>
                  </a:lnTo>
                  <a:lnTo>
                    <a:pt x="2711008" y="31283"/>
                  </a:lnTo>
                  <a:lnTo>
                    <a:pt x="2658805" y="31401"/>
                  </a:lnTo>
                  <a:lnTo>
                    <a:pt x="2611127" y="32045"/>
                  </a:lnTo>
                  <a:lnTo>
                    <a:pt x="2569037" y="33321"/>
                  </a:lnTo>
                  <a:lnTo>
                    <a:pt x="2533599" y="35337"/>
                  </a:lnTo>
                  <a:lnTo>
                    <a:pt x="2500283" y="37023"/>
                  </a:lnTo>
                  <a:lnTo>
                    <a:pt x="2424431" y="36758"/>
                  </a:lnTo>
                  <a:lnTo>
                    <a:pt x="2382084" y="35326"/>
                  </a:lnTo>
                  <a:lnTo>
                    <a:pt x="2336917" y="33375"/>
                  </a:lnTo>
                  <a:lnTo>
                    <a:pt x="2289023" y="31165"/>
                  </a:lnTo>
                  <a:lnTo>
                    <a:pt x="2238498" y="28955"/>
                  </a:lnTo>
                  <a:lnTo>
                    <a:pt x="2185437" y="27006"/>
                  </a:lnTo>
                  <a:lnTo>
                    <a:pt x="2129933" y="25578"/>
                  </a:lnTo>
                  <a:lnTo>
                    <a:pt x="2072081" y="24929"/>
                  </a:lnTo>
                  <a:lnTo>
                    <a:pt x="2011978" y="25321"/>
                  </a:lnTo>
                  <a:lnTo>
                    <a:pt x="1949716" y="27013"/>
                  </a:lnTo>
                  <a:lnTo>
                    <a:pt x="1885390" y="30265"/>
                  </a:lnTo>
                  <a:lnTo>
                    <a:pt x="1819097" y="35337"/>
                  </a:lnTo>
                  <a:lnTo>
                    <a:pt x="1751268" y="40941"/>
                  </a:lnTo>
                  <a:lnTo>
                    <a:pt x="1691665" y="44826"/>
                  </a:lnTo>
                  <a:lnTo>
                    <a:pt x="1638857" y="47204"/>
                  </a:lnTo>
                  <a:lnTo>
                    <a:pt x="1591412" y="48292"/>
                  </a:lnTo>
                  <a:lnTo>
                    <a:pt x="1547897" y="48302"/>
                  </a:lnTo>
                  <a:lnTo>
                    <a:pt x="1506882" y="47450"/>
                  </a:lnTo>
                  <a:lnTo>
                    <a:pt x="1466935" y="45949"/>
                  </a:lnTo>
                  <a:lnTo>
                    <a:pt x="1426623" y="44015"/>
                  </a:lnTo>
                  <a:lnTo>
                    <a:pt x="1384516" y="41861"/>
                  </a:lnTo>
                  <a:lnTo>
                    <a:pt x="1339181" y="39702"/>
                  </a:lnTo>
                  <a:lnTo>
                    <a:pt x="1289186" y="37752"/>
                  </a:lnTo>
                  <a:lnTo>
                    <a:pt x="1233100" y="36226"/>
                  </a:lnTo>
                  <a:lnTo>
                    <a:pt x="1169492" y="35337"/>
                  </a:lnTo>
                  <a:lnTo>
                    <a:pt x="1131004" y="35189"/>
                  </a:lnTo>
                  <a:lnTo>
                    <a:pt x="1092163" y="35286"/>
                  </a:lnTo>
                  <a:lnTo>
                    <a:pt x="1052859" y="35595"/>
                  </a:lnTo>
                  <a:lnTo>
                    <a:pt x="1012983" y="36082"/>
                  </a:lnTo>
                  <a:lnTo>
                    <a:pt x="972424" y="36715"/>
                  </a:lnTo>
                  <a:lnTo>
                    <a:pt x="931072" y="37461"/>
                  </a:lnTo>
                  <a:lnTo>
                    <a:pt x="888817" y="38287"/>
                  </a:lnTo>
                  <a:lnTo>
                    <a:pt x="845550" y="39159"/>
                  </a:lnTo>
                  <a:lnTo>
                    <a:pt x="801160" y="40044"/>
                  </a:lnTo>
                  <a:lnTo>
                    <a:pt x="755537" y="40910"/>
                  </a:lnTo>
                  <a:lnTo>
                    <a:pt x="708571" y="41723"/>
                  </a:lnTo>
                  <a:lnTo>
                    <a:pt x="660152" y="42451"/>
                  </a:lnTo>
                  <a:lnTo>
                    <a:pt x="610171" y="43060"/>
                  </a:lnTo>
                  <a:lnTo>
                    <a:pt x="558517" y="43516"/>
                  </a:lnTo>
                  <a:lnTo>
                    <a:pt x="505080" y="43788"/>
                  </a:lnTo>
                  <a:lnTo>
                    <a:pt x="449750" y="43842"/>
                  </a:lnTo>
                  <a:lnTo>
                    <a:pt x="392418" y="43645"/>
                  </a:lnTo>
                  <a:lnTo>
                    <a:pt x="332972" y="43164"/>
                  </a:lnTo>
                  <a:lnTo>
                    <a:pt x="271304" y="42365"/>
                  </a:lnTo>
                  <a:lnTo>
                    <a:pt x="207303" y="41216"/>
                  </a:lnTo>
                  <a:lnTo>
                    <a:pt x="140859" y="39684"/>
                  </a:lnTo>
                  <a:lnTo>
                    <a:pt x="71862" y="37735"/>
                  </a:lnTo>
                  <a:lnTo>
                    <a:pt x="203" y="35337"/>
                  </a:lnTo>
                  <a:lnTo>
                    <a:pt x="152" y="29241"/>
                  </a:lnTo>
                  <a:lnTo>
                    <a:pt x="0" y="23018"/>
                  </a:lnTo>
                  <a:lnTo>
                    <a:pt x="203" y="16287"/>
                  </a:lnTo>
                  <a:close/>
                </a:path>
              </a:pathLst>
            </a:custGeom>
            <a:ln w="38100">
              <a:solidFill>
                <a:srgbClr val="E970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34000" y="342900"/>
            <a:ext cx="6619875" cy="6172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B0507D5F-573F-7BD6-A2A8-B865CFB8B75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693920" y="6551373"/>
            <a:ext cx="2804160" cy="276999"/>
          </a:xfrm>
        </p:spPr>
        <p:txBody>
          <a:bodyPr/>
          <a:lstStyle/>
          <a:p>
            <a:pPr algn="ctr"/>
            <a:fld id="{B6F15528-21DE-4FAA-801E-634DDDAF4B2B}" type="slidenum">
              <a:rPr lang="en-US" smtClean="0">
                <a:solidFill>
                  <a:srgbClr val="002060"/>
                </a:solidFill>
                <a:latin typeface="Garamond" panose="02020404030301010803" pitchFamily="18" charset="0"/>
              </a:rPr>
              <a:pPr algn="ctr"/>
              <a:t>25</a:t>
            </a:fld>
            <a:endParaRPr lang="en-US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ject 2">
            <a:extLst>
              <a:ext uri="{FF2B5EF4-FFF2-40B4-BE49-F238E27FC236}">
                <a16:creationId xmlns:a16="http://schemas.microsoft.com/office/drawing/2014/main" id="{4B2DB269-B5B7-D66E-E126-482BA382F11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2752919"/>
            <a:ext cx="4187952" cy="4081548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72465" y="-313147"/>
            <a:ext cx="10847069" cy="1546962"/>
          </a:xfrm>
          <a:prstGeom prst="rect">
            <a:avLst/>
          </a:prstGeom>
        </p:spPr>
        <p:txBody>
          <a:bodyPr vert="horz" wrap="square" lIns="0" tIns="800481" rIns="0" bIns="0" rtlCol="0">
            <a:spAutoFit/>
          </a:bodyPr>
          <a:lstStyle/>
          <a:p>
            <a:pPr marL="257175">
              <a:lnSpc>
                <a:spcPct val="100000"/>
              </a:lnSpc>
              <a:spcBef>
                <a:spcPts val="130"/>
              </a:spcBef>
            </a:pPr>
            <a:r>
              <a:rPr sz="4800" spc="-160" dirty="0">
                <a:solidFill>
                  <a:srgbClr val="002060"/>
                </a:solidFill>
                <a:latin typeface="Garamond" panose="02020404030301010803" pitchFamily="18" charset="0"/>
              </a:rPr>
              <a:t>Show</a:t>
            </a:r>
            <a:r>
              <a:rPr sz="4800" spc="-114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4800" dirty="0">
                <a:solidFill>
                  <a:srgbClr val="002060"/>
                </a:solidFill>
                <a:latin typeface="Garamond" panose="02020404030301010803" pitchFamily="18" charset="0"/>
              </a:rPr>
              <a:t>me</a:t>
            </a:r>
            <a:r>
              <a:rPr sz="4800" spc="-22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4800" spc="-20" dirty="0">
                <a:solidFill>
                  <a:srgbClr val="002060"/>
                </a:solidFill>
                <a:latin typeface="Garamond" panose="02020404030301010803" pitchFamily="18" charset="0"/>
              </a:rPr>
              <a:t>the</a:t>
            </a:r>
            <a:r>
              <a:rPr sz="4800" spc="-15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4800" spc="-55" dirty="0">
                <a:solidFill>
                  <a:srgbClr val="002060"/>
                </a:solidFill>
                <a:latin typeface="Garamond" panose="02020404030301010803" pitchFamily="18" charset="0"/>
              </a:rPr>
              <a:t>Money!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38200" y="1715349"/>
            <a:ext cx="5486400" cy="3284425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239395" marR="5080" indent="-227329" algn="l">
              <a:lnSpc>
                <a:spcPct val="89900"/>
              </a:lnSpc>
              <a:spcBef>
                <a:spcPts val="390"/>
              </a:spcBef>
              <a:buChar char="•"/>
              <a:tabLst>
                <a:tab pos="241300" algn="l"/>
              </a:tabLst>
            </a:pPr>
            <a:r>
              <a:rPr sz="28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Hospitals</a:t>
            </a:r>
            <a:r>
              <a:rPr sz="2800" spc="-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are</a:t>
            </a:r>
            <a:r>
              <a:rPr sz="2800"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concerned</a:t>
            </a:r>
            <a:r>
              <a:rPr sz="2800" spc="-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with</a:t>
            </a:r>
            <a:r>
              <a:rPr lang="en-US" sz="28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paying</a:t>
            </a:r>
            <a:r>
              <a:rPr sz="2800" spc="-8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spc="8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for</a:t>
            </a:r>
            <a:r>
              <a:rPr sz="2800" spc="-1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poor</a:t>
            </a:r>
            <a:r>
              <a:rPr sz="2800" spc="-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revenue</a:t>
            </a:r>
            <a:r>
              <a:rPr sz="2800" spc="-8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cycle management</a:t>
            </a:r>
            <a:endParaRPr sz="28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39395" marR="361315" indent="-227329" algn="l">
              <a:lnSpc>
                <a:spcPct val="90000"/>
              </a:lnSpc>
              <a:spcBef>
                <a:spcPts val="1015"/>
              </a:spcBef>
              <a:buChar char="•"/>
              <a:tabLst>
                <a:tab pos="241300" algn="l"/>
              </a:tabLst>
            </a:pPr>
            <a:r>
              <a:rPr sz="2800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They</a:t>
            </a:r>
            <a:r>
              <a:rPr sz="2800" spc="-114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are</a:t>
            </a:r>
            <a:r>
              <a:rPr sz="2800" spc="-1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also</a:t>
            </a:r>
            <a:r>
              <a:rPr sz="2800" spc="-1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are</a:t>
            </a:r>
            <a:r>
              <a:rPr sz="2800" spc="-1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generally unaware</a:t>
            </a:r>
            <a:r>
              <a:rPr sz="2800" spc="-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spc="8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of</a:t>
            </a:r>
            <a:r>
              <a:rPr sz="2800" spc="-8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the</a:t>
            </a:r>
            <a:r>
              <a:rPr sz="2800" spc="-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nuances</a:t>
            </a:r>
            <a:r>
              <a:rPr sz="2800" spc="-10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spc="1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of 	</a:t>
            </a:r>
            <a:r>
              <a:rPr sz="28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anesthesia</a:t>
            </a:r>
            <a:r>
              <a:rPr sz="2800" spc="-1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reimbursement</a:t>
            </a:r>
            <a:endParaRPr sz="28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39395" marR="527050" indent="-227329" algn="l">
              <a:lnSpc>
                <a:spcPct val="90400"/>
              </a:lnSpc>
              <a:buChar char="•"/>
              <a:tabLst>
                <a:tab pos="241300" algn="l"/>
              </a:tabLst>
            </a:pPr>
            <a:r>
              <a:rPr sz="28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Transparency</a:t>
            </a:r>
            <a:r>
              <a:rPr sz="2800" spc="-114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and</a:t>
            </a:r>
            <a:r>
              <a:rPr sz="2800" spc="-10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regular</a:t>
            </a:r>
            <a:r>
              <a:rPr lang="en-US" sz="28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reporting</a:t>
            </a:r>
            <a:r>
              <a:rPr sz="2800" spc="-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can</a:t>
            </a:r>
            <a:r>
              <a:rPr sz="2800" spc="-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help</a:t>
            </a:r>
            <a:r>
              <a:rPr sz="2800" spc="-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assure </a:t>
            </a:r>
            <a:r>
              <a:rPr sz="28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facility</a:t>
            </a:r>
            <a:r>
              <a:rPr sz="2800" spc="1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leaders</a:t>
            </a:r>
            <a:r>
              <a:rPr sz="2800" spc="-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-</a:t>
            </a:r>
            <a:r>
              <a:rPr sz="2800" spc="58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data</a:t>
            </a:r>
            <a:r>
              <a:rPr sz="2800" spc="-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can 	</a:t>
            </a:r>
            <a:r>
              <a:rPr sz="28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help!!</a:t>
            </a:r>
            <a:endParaRPr sz="28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10400" y="1752600"/>
            <a:ext cx="3971925" cy="3209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6DD76916-88CC-234A-5B5C-482CDDE6817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693920" y="6551373"/>
            <a:ext cx="2804160" cy="276999"/>
          </a:xfrm>
        </p:spPr>
        <p:txBody>
          <a:bodyPr/>
          <a:lstStyle/>
          <a:p>
            <a:pPr algn="ctr"/>
            <a:fld id="{B6F15528-21DE-4FAA-801E-634DDDAF4B2B}" type="slidenum">
              <a:rPr lang="en-US" smtClean="0">
                <a:solidFill>
                  <a:srgbClr val="002060"/>
                </a:solidFill>
                <a:latin typeface="Garamond" panose="02020404030301010803" pitchFamily="18" charset="0"/>
              </a:rPr>
              <a:pPr algn="ctr"/>
              <a:t>26</a:t>
            </a:fld>
            <a:endParaRPr lang="en-US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38150" y="923988"/>
            <a:ext cx="11192510" cy="5153025"/>
            <a:chOff x="438150" y="923988"/>
            <a:chExt cx="11192510" cy="5153025"/>
          </a:xfrm>
        </p:grpSpPr>
        <p:sp>
          <p:nvSpPr>
            <p:cNvPr id="3" name="object 3"/>
            <p:cNvSpPr/>
            <p:nvPr/>
          </p:nvSpPr>
          <p:spPr>
            <a:xfrm>
              <a:off x="442912" y="928750"/>
              <a:ext cx="11182985" cy="5143500"/>
            </a:xfrm>
            <a:custGeom>
              <a:avLst/>
              <a:gdLst/>
              <a:ahLst/>
              <a:cxnLst/>
              <a:rect l="l" t="t" r="r" b="b"/>
              <a:pathLst>
                <a:path w="11182985" h="5143500">
                  <a:moveTo>
                    <a:pt x="10325036" y="0"/>
                  </a:moveTo>
                  <a:lnTo>
                    <a:pt x="857313" y="0"/>
                  </a:lnTo>
                  <a:lnTo>
                    <a:pt x="808662" y="1357"/>
                  </a:lnTo>
                  <a:lnTo>
                    <a:pt x="760722" y="5379"/>
                  </a:lnTo>
                  <a:lnTo>
                    <a:pt x="713568" y="11995"/>
                  </a:lnTo>
                  <a:lnTo>
                    <a:pt x="667271" y="21133"/>
                  </a:lnTo>
                  <a:lnTo>
                    <a:pt x="621902" y="32719"/>
                  </a:lnTo>
                  <a:lnTo>
                    <a:pt x="577536" y="46681"/>
                  </a:lnTo>
                  <a:lnTo>
                    <a:pt x="534244" y="62947"/>
                  </a:lnTo>
                  <a:lnTo>
                    <a:pt x="492098" y="81445"/>
                  </a:lnTo>
                  <a:lnTo>
                    <a:pt x="451171" y="102102"/>
                  </a:lnTo>
                  <a:lnTo>
                    <a:pt x="411535" y="124846"/>
                  </a:lnTo>
                  <a:lnTo>
                    <a:pt x="373263" y="149604"/>
                  </a:lnTo>
                  <a:lnTo>
                    <a:pt x="336426" y="176305"/>
                  </a:lnTo>
                  <a:lnTo>
                    <a:pt x="301098" y="204875"/>
                  </a:lnTo>
                  <a:lnTo>
                    <a:pt x="267350" y="235243"/>
                  </a:lnTo>
                  <a:lnTo>
                    <a:pt x="235255" y="267336"/>
                  </a:lnTo>
                  <a:lnTo>
                    <a:pt x="204885" y="301082"/>
                  </a:lnTo>
                  <a:lnTo>
                    <a:pt x="176313" y="336408"/>
                  </a:lnTo>
                  <a:lnTo>
                    <a:pt x="149611" y="373242"/>
                  </a:lnTo>
                  <a:lnTo>
                    <a:pt x="124851" y="411512"/>
                  </a:lnTo>
                  <a:lnTo>
                    <a:pt x="102106" y="451144"/>
                  </a:lnTo>
                  <a:lnTo>
                    <a:pt x="81448" y="492068"/>
                  </a:lnTo>
                  <a:lnTo>
                    <a:pt x="62950" y="534211"/>
                  </a:lnTo>
                  <a:lnTo>
                    <a:pt x="46683" y="577499"/>
                  </a:lnTo>
                  <a:lnTo>
                    <a:pt x="32720" y="621862"/>
                  </a:lnTo>
                  <a:lnTo>
                    <a:pt x="21133" y="667226"/>
                  </a:lnTo>
                  <a:lnTo>
                    <a:pt x="11996" y="713519"/>
                  </a:lnTo>
                  <a:lnTo>
                    <a:pt x="5379" y="760669"/>
                  </a:lnTo>
                  <a:lnTo>
                    <a:pt x="1357" y="808603"/>
                  </a:lnTo>
                  <a:lnTo>
                    <a:pt x="0" y="857250"/>
                  </a:lnTo>
                  <a:lnTo>
                    <a:pt x="0" y="4286123"/>
                  </a:lnTo>
                  <a:lnTo>
                    <a:pt x="1357" y="4334774"/>
                  </a:lnTo>
                  <a:lnTo>
                    <a:pt x="5379" y="4382713"/>
                  </a:lnTo>
                  <a:lnTo>
                    <a:pt x="11996" y="4429868"/>
                  </a:lnTo>
                  <a:lnTo>
                    <a:pt x="21133" y="4476165"/>
                  </a:lnTo>
                  <a:lnTo>
                    <a:pt x="32720" y="4521533"/>
                  </a:lnTo>
                  <a:lnTo>
                    <a:pt x="46683" y="4565899"/>
                  </a:lnTo>
                  <a:lnTo>
                    <a:pt x="62950" y="4609192"/>
                  </a:lnTo>
                  <a:lnTo>
                    <a:pt x="81448" y="4651337"/>
                  </a:lnTo>
                  <a:lnTo>
                    <a:pt x="102106" y="4692265"/>
                  </a:lnTo>
                  <a:lnTo>
                    <a:pt x="124851" y="4731900"/>
                  </a:lnTo>
                  <a:lnTo>
                    <a:pt x="149611" y="4770173"/>
                  </a:lnTo>
                  <a:lnTo>
                    <a:pt x="176313" y="4807009"/>
                  </a:lnTo>
                  <a:lnTo>
                    <a:pt x="204885" y="4842338"/>
                  </a:lnTo>
                  <a:lnTo>
                    <a:pt x="235255" y="4876086"/>
                  </a:lnTo>
                  <a:lnTo>
                    <a:pt x="267350" y="4908181"/>
                  </a:lnTo>
                  <a:lnTo>
                    <a:pt x="301098" y="4938550"/>
                  </a:lnTo>
                  <a:lnTo>
                    <a:pt x="336426" y="4967122"/>
                  </a:lnTo>
                  <a:lnTo>
                    <a:pt x="373263" y="4993824"/>
                  </a:lnTo>
                  <a:lnTo>
                    <a:pt x="411535" y="5018584"/>
                  </a:lnTo>
                  <a:lnTo>
                    <a:pt x="451171" y="5041329"/>
                  </a:lnTo>
                  <a:lnTo>
                    <a:pt x="492098" y="5061987"/>
                  </a:lnTo>
                  <a:lnTo>
                    <a:pt x="534244" y="5080486"/>
                  </a:lnTo>
                  <a:lnTo>
                    <a:pt x="577536" y="5096753"/>
                  </a:lnTo>
                  <a:lnTo>
                    <a:pt x="621902" y="5110716"/>
                  </a:lnTo>
                  <a:lnTo>
                    <a:pt x="667271" y="5122302"/>
                  </a:lnTo>
                  <a:lnTo>
                    <a:pt x="713568" y="5131440"/>
                  </a:lnTo>
                  <a:lnTo>
                    <a:pt x="760722" y="5138056"/>
                  </a:lnTo>
                  <a:lnTo>
                    <a:pt x="808662" y="5142079"/>
                  </a:lnTo>
                  <a:lnTo>
                    <a:pt x="857313" y="5143436"/>
                  </a:lnTo>
                  <a:lnTo>
                    <a:pt x="10325036" y="5143436"/>
                  </a:lnTo>
                  <a:lnTo>
                    <a:pt x="10373683" y="5142079"/>
                  </a:lnTo>
                  <a:lnTo>
                    <a:pt x="10421618" y="5138056"/>
                  </a:lnTo>
                  <a:lnTo>
                    <a:pt x="10468770" y="5131440"/>
                  </a:lnTo>
                  <a:lnTo>
                    <a:pt x="10515066" y="5122302"/>
                  </a:lnTo>
                  <a:lnTo>
                    <a:pt x="10560434" y="5110716"/>
                  </a:lnTo>
                  <a:lnTo>
                    <a:pt x="10604800" y="5096753"/>
                  </a:lnTo>
                  <a:lnTo>
                    <a:pt x="10648093" y="5080486"/>
                  </a:lnTo>
                  <a:lnTo>
                    <a:pt x="10690241" y="5061987"/>
                  </a:lnTo>
                  <a:lnTo>
                    <a:pt x="10731170" y="5041329"/>
                  </a:lnTo>
                  <a:lnTo>
                    <a:pt x="10770809" y="5018584"/>
                  </a:lnTo>
                  <a:lnTo>
                    <a:pt x="10809085" y="4993824"/>
                  </a:lnTo>
                  <a:lnTo>
                    <a:pt x="10845925" y="4967122"/>
                  </a:lnTo>
                  <a:lnTo>
                    <a:pt x="10881257" y="4938550"/>
                  </a:lnTo>
                  <a:lnTo>
                    <a:pt x="10915010" y="4908181"/>
                  </a:lnTo>
                  <a:lnTo>
                    <a:pt x="10947109" y="4876086"/>
                  </a:lnTo>
                  <a:lnTo>
                    <a:pt x="10977484" y="4842338"/>
                  </a:lnTo>
                  <a:lnTo>
                    <a:pt x="11006060" y="4807009"/>
                  </a:lnTo>
                  <a:lnTo>
                    <a:pt x="11032767" y="4770173"/>
                  </a:lnTo>
                  <a:lnTo>
                    <a:pt x="11057532" y="4731900"/>
                  </a:lnTo>
                  <a:lnTo>
                    <a:pt x="11080282" y="4692265"/>
                  </a:lnTo>
                  <a:lnTo>
                    <a:pt x="11100944" y="4651337"/>
                  </a:lnTo>
                  <a:lnTo>
                    <a:pt x="11119447" y="4609192"/>
                  </a:lnTo>
                  <a:lnTo>
                    <a:pt x="11135718" y="4565899"/>
                  </a:lnTo>
                  <a:lnTo>
                    <a:pt x="11149684" y="4521533"/>
                  </a:lnTo>
                  <a:lnTo>
                    <a:pt x="11161273" y="4476165"/>
                  </a:lnTo>
                  <a:lnTo>
                    <a:pt x="11170413" y="4429868"/>
                  </a:lnTo>
                  <a:lnTo>
                    <a:pt x="11177031" y="4382713"/>
                  </a:lnTo>
                  <a:lnTo>
                    <a:pt x="11181056" y="4334774"/>
                  </a:lnTo>
                  <a:lnTo>
                    <a:pt x="11182413" y="4286123"/>
                  </a:lnTo>
                  <a:lnTo>
                    <a:pt x="11182413" y="857250"/>
                  </a:lnTo>
                  <a:lnTo>
                    <a:pt x="11181056" y="808603"/>
                  </a:lnTo>
                  <a:lnTo>
                    <a:pt x="11177031" y="760669"/>
                  </a:lnTo>
                  <a:lnTo>
                    <a:pt x="11170413" y="713519"/>
                  </a:lnTo>
                  <a:lnTo>
                    <a:pt x="11161273" y="667226"/>
                  </a:lnTo>
                  <a:lnTo>
                    <a:pt x="11149684" y="621862"/>
                  </a:lnTo>
                  <a:lnTo>
                    <a:pt x="11135718" y="577499"/>
                  </a:lnTo>
                  <a:lnTo>
                    <a:pt x="11119447" y="534211"/>
                  </a:lnTo>
                  <a:lnTo>
                    <a:pt x="11100944" y="492068"/>
                  </a:lnTo>
                  <a:lnTo>
                    <a:pt x="11080282" y="451144"/>
                  </a:lnTo>
                  <a:lnTo>
                    <a:pt x="11057532" y="411512"/>
                  </a:lnTo>
                  <a:lnTo>
                    <a:pt x="11032767" y="373242"/>
                  </a:lnTo>
                  <a:lnTo>
                    <a:pt x="11006060" y="336408"/>
                  </a:lnTo>
                  <a:lnTo>
                    <a:pt x="10977484" y="301082"/>
                  </a:lnTo>
                  <a:lnTo>
                    <a:pt x="10947109" y="267336"/>
                  </a:lnTo>
                  <a:lnTo>
                    <a:pt x="10915010" y="235243"/>
                  </a:lnTo>
                  <a:lnTo>
                    <a:pt x="10881257" y="204875"/>
                  </a:lnTo>
                  <a:lnTo>
                    <a:pt x="10845925" y="176305"/>
                  </a:lnTo>
                  <a:lnTo>
                    <a:pt x="10809085" y="149604"/>
                  </a:lnTo>
                  <a:lnTo>
                    <a:pt x="10770809" y="124846"/>
                  </a:lnTo>
                  <a:lnTo>
                    <a:pt x="10731170" y="102102"/>
                  </a:lnTo>
                  <a:lnTo>
                    <a:pt x="10690241" y="81445"/>
                  </a:lnTo>
                  <a:lnTo>
                    <a:pt x="10648093" y="62947"/>
                  </a:lnTo>
                  <a:lnTo>
                    <a:pt x="10604800" y="46681"/>
                  </a:lnTo>
                  <a:lnTo>
                    <a:pt x="10560434" y="32719"/>
                  </a:lnTo>
                  <a:lnTo>
                    <a:pt x="10515066" y="21133"/>
                  </a:lnTo>
                  <a:lnTo>
                    <a:pt x="10468770" y="11995"/>
                  </a:lnTo>
                  <a:lnTo>
                    <a:pt x="10421618" y="5379"/>
                  </a:lnTo>
                  <a:lnTo>
                    <a:pt x="10373683" y="1357"/>
                  </a:lnTo>
                  <a:lnTo>
                    <a:pt x="10325036" y="0"/>
                  </a:lnTo>
                  <a:close/>
                </a:path>
              </a:pathLst>
            </a:custGeom>
            <a:solidFill>
              <a:srgbClr val="E8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42912" y="928750"/>
              <a:ext cx="11182985" cy="5143500"/>
            </a:xfrm>
            <a:custGeom>
              <a:avLst/>
              <a:gdLst/>
              <a:ahLst/>
              <a:cxnLst/>
              <a:rect l="l" t="t" r="r" b="b"/>
              <a:pathLst>
                <a:path w="11182985" h="5143500">
                  <a:moveTo>
                    <a:pt x="0" y="857250"/>
                  </a:moveTo>
                  <a:lnTo>
                    <a:pt x="1357" y="808603"/>
                  </a:lnTo>
                  <a:lnTo>
                    <a:pt x="5379" y="760669"/>
                  </a:lnTo>
                  <a:lnTo>
                    <a:pt x="11996" y="713519"/>
                  </a:lnTo>
                  <a:lnTo>
                    <a:pt x="21133" y="667226"/>
                  </a:lnTo>
                  <a:lnTo>
                    <a:pt x="32720" y="621862"/>
                  </a:lnTo>
                  <a:lnTo>
                    <a:pt x="46683" y="577499"/>
                  </a:lnTo>
                  <a:lnTo>
                    <a:pt x="62950" y="534211"/>
                  </a:lnTo>
                  <a:lnTo>
                    <a:pt x="81448" y="492068"/>
                  </a:lnTo>
                  <a:lnTo>
                    <a:pt x="102106" y="451144"/>
                  </a:lnTo>
                  <a:lnTo>
                    <a:pt x="124851" y="411512"/>
                  </a:lnTo>
                  <a:lnTo>
                    <a:pt x="149611" y="373242"/>
                  </a:lnTo>
                  <a:lnTo>
                    <a:pt x="176313" y="336408"/>
                  </a:lnTo>
                  <a:lnTo>
                    <a:pt x="204885" y="301082"/>
                  </a:lnTo>
                  <a:lnTo>
                    <a:pt x="235255" y="267336"/>
                  </a:lnTo>
                  <a:lnTo>
                    <a:pt x="267350" y="235243"/>
                  </a:lnTo>
                  <a:lnTo>
                    <a:pt x="301098" y="204875"/>
                  </a:lnTo>
                  <a:lnTo>
                    <a:pt x="336426" y="176305"/>
                  </a:lnTo>
                  <a:lnTo>
                    <a:pt x="373263" y="149604"/>
                  </a:lnTo>
                  <a:lnTo>
                    <a:pt x="411535" y="124846"/>
                  </a:lnTo>
                  <a:lnTo>
                    <a:pt x="451171" y="102102"/>
                  </a:lnTo>
                  <a:lnTo>
                    <a:pt x="492098" y="81445"/>
                  </a:lnTo>
                  <a:lnTo>
                    <a:pt x="534244" y="62947"/>
                  </a:lnTo>
                  <a:lnTo>
                    <a:pt x="577536" y="46681"/>
                  </a:lnTo>
                  <a:lnTo>
                    <a:pt x="621902" y="32719"/>
                  </a:lnTo>
                  <a:lnTo>
                    <a:pt x="667271" y="21133"/>
                  </a:lnTo>
                  <a:lnTo>
                    <a:pt x="713568" y="11995"/>
                  </a:lnTo>
                  <a:lnTo>
                    <a:pt x="760722" y="5379"/>
                  </a:lnTo>
                  <a:lnTo>
                    <a:pt x="808662" y="1357"/>
                  </a:lnTo>
                  <a:lnTo>
                    <a:pt x="857313" y="0"/>
                  </a:lnTo>
                  <a:lnTo>
                    <a:pt x="10325036" y="0"/>
                  </a:lnTo>
                  <a:lnTo>
                    <a:pt x="10373683" y="1357"/>
                  </a:lnTo>
                  <a:lnTo>
                    <a:pt x="10421618" y="5379"/>
                  </a:lnTo>
                  <a:lnTo>
                    <a:pt x="10468770" y="11995"/>
                  </a:lnTo>
                  <a:lnTo>
                    <a:pt x="10515066" y="21133"/>
                  </a:lnTo>
                  <a:lnTo>
                    <a:pt x="10560434" y="32719"/>
                  </a:lnTo>
                  <a:lnTo>
                    <a:pt x="10604800" y="46681"/>
                  </a:lnTo>
                  <a:lnTo>
                    <a:pt x="10648093" y="62947"/>
                  </a:lnTo>
                  <a:lnTo>
                    <a:pt x="10690241" y="81445"/>
                  </a:lnTo>
                  <a:lnTo>
                    <a:pt x="10731170" y="102102"/>
                  </a:lnTo>
                  <a:lnTo>
                    <a:pt x="10770809" y="124846"/>
                  </a:lnTo>
                  <a:lnTo>
                    <a:pt x="10809085" y="149604"/>
                  </a:lnTo>
                  <a:lnTo>
                    <a:pt x="10845925" y="176305"/>
                  </a:lnTo>
                  <a:lnTo>
                    <a:pt x="10881257" y="204875"/>
                  </a:lnTo>
                  <a:lnTo>
                    <a:pt x="10915010" y="235243"/>
                  </a:lnTo>
                  <a:lnTo>
                    <a:pt x="10947109" y="267336"/>
                  </a:lnTo>
                  <a:lnTo>
                    <a:pt x="10977484" y="301082"/>
                  </a:lnTo>
                  <a:lnTo>
                    <a:pt x="11006060" y="336408"/>
                  </a:lnTo>
                  <a:lnTo>
                    <a:pt x="11032767" y="373242"/>
                  </a:lnTo>
                  <a:lnTo>
                    <a:pt x="11057532" y="411512"/>
                  </a:lnTo>
                  <a:lnTo>
                    <a:pt x="11080282" y="451144"/>
                  </a:lnTo>
                  <a:lnTo>
                    <a:pt x="11100944" y="492068"/>
                  </a:lnTo>
                  <a:lnTo>
                    <a:pt x="11119447" y="534211"/>
                  </a:lnTo>
                  <a:lnTo>
                    <a:pt x="11135718" y="577499"/>
                  </a:lnTo>
                  <a:lnTo>
                    <a:pt x="11149684" y="621862"/>
                  </a:lnTo>
                  <a:lnTo>
                    <a:pt x="11161273" y="667226"/>
                  </a:lnTo>
                  <a:lnTo>
                    <a:pt x="11170413" y="713519"/>
                  </a:lnTo>
                  <a:lnTo>
                    <a:pt x="11177031" y="760669"/>
                  </a:lnTo>
                  <a:lnTo>
                    <a:pt x="11181056" y="808603"/>
                  </a:lnTo>
                  <a:lnTo>
                    <a:pt x="11182413" y="857250"/>
                  </a:lnTo>
                  <a:lnTo>
                    <a:pt x="11182413" y="4286123"/>
                  </a:lnTo>
                  <a:lnTo>
                    <a:pt x="11181056" y="4334774"/>
                  </a:lnTo>
                  <a:lnTo>
                    <a:pt x="11177031" y="4382713"/>
                  </a:lnTo>
                  <a:lnTo>
                    <a:pt x="11170413" y="4429868"/>
                  </a:lnTo>
                  <a:lnTo>
                    <a:pt x="11161273" y="4476165"/>
                  </a:lnTo>
                  <a:lnTo>
                    <a:pt x="11149684" y="4521533"/>
                  </a:lnTo>
                  <a:lnTo>
                    <a:pt x="11135718" y="4565899"/>
                  </a:lnTo>
                  <a:lnTo>
                    <a:pt x="11119447" y="4609192"/>
                  </a:lnTo>
                  <a:lnTo>
                    <a:pt x="11100944" y="4651337"/>
                  </a:lnTo>
                  <a:lnTo>
                    <a:pt x="11080282" y="4692265"/>
                  </a:lnTo>
                  <a:lnTo>
                    <a:pt x="11057532" y="4731900"/>
                  </a:lnTo>
                  <a:lnTo>
                    <a:pt x="11032767" y="4770173"/>
                  </a:lnTo>
                  <a:lnTo>
                    <a:pt x="11006060" y="4807009"/>
                  </a:lnTo>
                  <a:lnTo>
                    <a:pt x="10977484" y="4842338"/>
                  </a:lnTo>
                  <a:lnTo>
                    <a:pt x="10947109" y="4876086"/>
                  </a:lnTo>
                  <a:lnTo>
                    <a:pt x="10915010" y="4908181"/>
                  </a:lnTo>
                  <a:lnTo>
                    <a:pt x="10881257" y="4938550"/>
                  </a:lnTo>
                  <a:lnTo>
                    <a:pt x="10845925" y="4967122"/>
                  </a:lnTo>
                  <a:lnTo>
                    <a:pt x="10809085" y="4993824"/>
                  </a:lnTo>
                  <a:lnTo>
                    <a:pt x="10770809" y="5018584"/>
                  </a:lnTo>
                  <a:lnTo>
                    <a:pt x="10731170" y="5041329"/>
                  </a:lnTo>
                  <a:lnTo>
                    <a:pt x="10690241" y="5061987"/>
                  </a:lnTo>
                  <a:lnTo>
                    <a:pt x="10648093" y="5080486"/>
                  </a:lnTo>
                  <a:lnTo>
                    <a:pt x="10604800" y="5096753"/>
                  </a:lnTo>
                  <a:lnTo>
                    <a:pt x="10560434" y="5110716"/>
                  </a:lnTo>
                  <a:lnTo>
                    <a:pt x="10515066" y="5122302"/>
                  </a:lnTo>
                  <a:lnTo>
                    <a:pt x="10468770" y="5131440"/>
                  </a:lnTo>
                  <a:lnTo>
                    <a:pt x="10421618" y="5138056"/>
                  </a:lnTo>
                  <a:lnTo>
                    <a:pt x="10373683" y="5142079"/>
                  </a:lnTo>
                  <a:lnTo>
                    <a:pt x="10325036" y="5143436"/>
                  </a:lnTo>
                  <a:lnTo>
                    <a:pt x="857313" y="5143436"/>
                  </a:lnTo>
                  <a:lnTo>
                    <a:pt x="808662" y="5142079"/>
                  </a:lnTo>
                  <a:lnTo>
                    <a:pt x="760722" y="5138056"/>
                  </a:lnTo>
                  <a:lnTo>
                    <a:pt x="713568" y="5131440"/>
                  </a:lnTo>
                  <a:lnTo>
                    <a:pt x="667271" y="5122302"/>
                  </a:lnTo>
                  <a:lnTo>
                    <a:pt x="621902" y="5110716"/>
                  </a:lnTo>
                  <a:lnTo>
                    <a:pt x="577536" y="5096753"/>
                  </a:lnTo>
                  <a:lnTo>
                    <a:pt x="534244" y="5080486"/>
                  </a:lnTo>
                  <a:lnTo>
                    <a:pt x="492098" y="5061987"/>
                  </a:lnTo>
                  <a:lnTo>
                    <a:pt x="451171" y="5041329"/>
                  </a:lnTo>
                  <a:lnTo>
                    <a:pt x="411535" y="5018584"/>
                  </a:lnTo>
                  <a:lnTo>
                    <a:pt x="373263" y="4993824"/>
                  </a:lnTo>
                  <a:lnTo>
                    <a:pt x="336426" y="4967122"/>
                  </a:lnTo>
                  <a:lnTo>
                    <a:pt x="301098" y="4938550"/>
                  </a:lnTo>
                  <a:lnTo>
                    <a:pt x="267350" y="4908181"/>
                  </a:lnTo>
                  <a:lnTo>
                    <a:pt x="235255" y="4876086"/>
                  </a:lnTo>
                  <a:lnTo>
                    <a:pt x="204885" y="4842338"/>
                  </a:lnTo>
                  <a:lnTo>
                    <a:pt x="176313" y="4807009"/>
                  </a:lnTo>
                  <a:lnTo>
                    <a:pt x="149611" y="4770173"/>
                  </a:lnTo>
                  <a:lnTo>
                    <a:pt x="124851" y="4731900"/>
                  </a:lnTo>
                  <a:lnTo>
                    <a:pt x="102106" y="4692265"/>
                  </a:lnTo>
                  <a:lnTo>
                    <a:pt x="81448" y="4651337"/>
                  </a:lnTo>
                  <a:lnTo>
                    <a:pt x="62950" y="4609192"/>
                  </a:lnTo>
                  <a:lnTo>
                    <a:pt x="46683" y="4565899"/>
                  </a:lnTo>
                  <a:lnTo>
                    <a:pt x="32720" y="4521533"/>
                  </a:lnTo>
                  <a:lnTo>
                    <a:pt x="21133" y="4476165"/>
                  </a:lnTo>
                  <a:lnTo>
                    <a:pt x="11996" y="4429868"/>
                  </a:lnTo>
                  <a:lnTo>
                    <a:pt x="5379" y="4382713"/>
                  </a:lnTo>
                  <a:lnTo>
                    <a:pt x="1357" y="4334774"/>
                  </a:lnTo>
                  <a:lnTo>
                    <a:pt x="0" y="4286123"/>
                  </a:lnTo>
                  <a:lnTo>
                    <a:pt x="0" y="857250"/>
                  </a:lnTo>
                  <a:close/>
                </a:path>
              </a:pathLst>
            </a:custGeom>
            <a:ln w="9525">
              <a:solidFill>
                <a:srgbClr val="4EA72D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81625" y="1371599"/>
              <a:ext cx="5924550" cy="42195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610993" y="89722"/>
            <a:ext cx="6063868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spc="-180" dirty="0">
                <a:solidFill>
                  <a:srgbClr val="001F5F"/>
                </a:solidFill>
                <a:latin typeface="Garamond" panose="02020404030301010803" pitchFamily="18" charset="0"/>
                <a:cs typeface="Times New Roman"/>
              </a:rPr>
              <a:t>ASA</a:t>
            </a:r>
            <a:r>
              <a:rPr sz="4400" spc="-15" dirty="0">
                <a:solidFill>
                  <a:srgbClr val="001F5F"/>
                </a:solidFill>
                <a:latin typeface="Garamond" panose="02020404030301010803" pitchFamily="18" charset="0"/>
                <a:cs typeface="Times New Roman"/>
              </a:rPr>
              <a:t> </a:t>
            </a:r>
            <a:r>
              <a:rPr sz="4400" spc="-25" dirty="0">
                <a:solidFill>
                  <a:srgbClr val="001F5F"/>
                </a:solidFill>
                <a:latin typeface="Garamond" panose="02020404030301010803" pitchFamily="18" charset="0"/>
                <a:cs typeface="Times New Roman"/>
              </a:rPr>
              <a:t>Monitor</a:t>
            </a:r>
            <a:r>
              <a:rPr sz="4400" spc="-175" dirty="0">
                <a:solidFill>
                  <a:srgbClr val="001F5F"/>
                </a:solidFill>
                <a:latin typeface="Garamond" panose="02020404030301010803" pitchFamily="18" charset="0"/>
                <a:cs typeface="Times New Roman"/>
              </a:rPr>
              <a:t> </a:t>
            </a:r>
            <a:r>
              <a:rPr sz="4400" spc="-45" dirty="0">
                <a:solidFill>
                  <a:srgbClr val="001F5F"/>
                </a:solidFill>
                <a:latin typeface="Garamond" panose="02020404030301010803" pitchFamily="18" charset="0"/>
                <a:cs typeface="Times New Roman"/>
              </a:rPr>
              <a:t>March</a:t>
            </a:r>
            <a:r>
              <a:rPr sz="4400" spc="-80" dirty="0">
                <a:solidFill>
                  <a:srgbClr val="001F5F"/>
                </a:solidFill>
                <a:latin typeface="Garamond" panose="02020404030301010803" pitchFamily="18" charset="0"/>
                <a:cs typeface="Times New Roman"/>
              </a:rPr>
              <a:t> </a:t>
            </a:r>
            <a:r>
              <a:rPr sz="4400" spc="-55" dirty="0">
                <a:solidFill>
                  <a:srgbClr val="001F5F"/>
                </a:solidFill>
                <a:latin typeface="Garamond" panose="02020404030301010803" pitchFamily="18" charset="0"/>
                <a:cs typeface="Times New Roman"/>
              </a:rPr>
              <a:t>2025</a:t>
            </a:r>
            <a:endParaRPr sz="4400" dirty="0">
              <a:latin typeface="Garamond" panose="02020404030301010803" pitchFamily="18" charset="0"/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2303" y="1278953"/>
            <a:ext cx="4996498" cy="471783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415925" marR="559435" indent="-403860">
              <a:lnSpc>
                <a:spcPct val="101699"/>
              </a:lnSpc>
              <a:spcBef>
                <a:spcPts val="85"/>
              </a:spcBef>
              <a:buAutoNum type="arabicParenR"/>
              <a:tabLst>
                <a:tab pos="415925" algn="l"/>
              </a:tabLst>
            </a:pPr>
            <a:r>
              <a:rPr sz="2000" b="1" spc="-10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Total</a:t>
            </a:r>
            <a:r>
              <a:rPr sz="2000" b="1" spc="-60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 </a:t>
            </a:r>
            <a:r>
              <a:rPr sz="2000" b="1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Medicare</a:t>
            </a:r>
            <a:r>
              <a:rPr sz="2000" b="1" spc="-35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 </a:t>
            </a:r>
            <a:r>
              <a:rPr sz="2000" b="1" spc="-10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allowable</a:t>
            </a:r>
            <a:r>
              <a:rPr sz="2000" b="1" spc="-30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 </a:t>
            </a:r>
            <a:r>
              <a:rPr sz="2000" b="1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charges</a:t>
            </a:r>
            <a:r>
              <a:rPr sz="2000" b="1" spc="-10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 </a:t>
            </a:r>
            <a:r>
              <a:rPr sz="2000" spc="-25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for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the</a:t>
            </a:r>
            <a:r>
              <a:rPr sz="2000" spc="-45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 </a:t>
            </a:r>
            <a:r>
              <a:rPr sz="2000" spc="-30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anesthesiology</a:t>
            </a:r>
            <a:r>
              <a:rPr sz="2000" spc="-40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 </a:t>
            </a:r>
            <a:r>
              <a:rPr sz="2000" spc="-45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specialty</a:t>
            </a:r>
            <a:r>
              <a:rPr sz="2000" spc="-40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 </a:t>
            </a:r>
            <a:r>
              <a:rPr sz="2000" spc="-20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were</a:t>
            </a:r>
            <a:r>
              <a:rPr sz="2000" spc="-10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 </a:t>
            </a:r>
            <a:r>
              <a:rPr sz="2000" b="1" spc="-25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14% </a:t>
            </a:r>
            <a:r>
              <a:rPr sz="2000" b="1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less</a:t>
            </a:r>
            <a:r>
              <a:rPr sz="2000" b="1" spc="10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 </a:t>
            </a:r>
            <a:r>
              <a:rPr sz="2000" b="1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in</a:t>
            </a:r>
            <a:r>
              <a:rPr sz="2000" b="1" spc="40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 </a:t>
            </a:r>
            <a:r>
              <a:rPr sz="2000" b="1" spc="-40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2023</a:t>
            </a:r>
            <a:r>
              <a:rPr sz="2000" b="1" spc="-15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 </a:t>
            </a:r>
            <a:r>
              <a:rPr sz="2000" b="1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than</a:t>
            </a:r>
            <a:r>
              <a:rPr sz="2000" b="1" spc="40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 </a:t>
            </a:r>
            <a:r>
              <a:rPr sz="2000" b="1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in</a:t>
            </a:r>
            <a:r>
              <a:rPr sz="2000" b="1" spc="40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 </a:t>
            </a:r>
            <a:r>
              <a:rPr sz="2000" b="1" spc="-20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2013</a:t>
            </a:r>
            <a:r>
              <a:rPr sz="2000" spc="-20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.</a:t>
            </a:r>
            <a:endParaRPr sz="2000" dirty="0">
              <a:solidFill>
                <a:srgbClr val="002060"/>
              </a:solidFill>
              <a:latin typeface="Garamond" panose="02020404030301010803" pitchFamily="18" charset="0"/>
              <a:cs typeface="Times New Roman"/>
            </a:endParaRPr>
          </a:p>
          <a:p>
            <a:pPr marL="415925" indent="-403860">
              <a:lnSpc>
                <a:spcPct val="100000"/>
              </a:lnSpc>
              <a:spcBef>
                <a:spcPts val="5"/>
              </a:spcBef>
              <a:buAutoNum type="arabicParenR"/>
              <a:tabLst>
                <a:tab pos="415925" algn="l"/>
              </a:tabLst>
            </a:pPr>
            <a:r>
              <a:rPr sz="2000" spc="55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In</a:t>
            </a:r>
            <a:r>
              <a:rPr sz="2000" spc="-45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 </a:t>
            </a:r>
            <a:r>
              <a:rPr sz="2000" spc="-30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aggregate,</a:t>
            </a:r>
            <a:r>
              <a:rPr sz="2000" spc="20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 </a:t>
            </a:r>
            <a:r>
              <a:rPr sz="2000" spc="-45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anesthesiologists’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and</a:t>
            </a:r>
            <a:r>
              <a:rPr sz="2000" spc="50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other</a:t>
            </a:r>
            <a:endParaRPr sz="2000" dirty="0">
              <a:solidFill>
                <a:srgbClr val="002060"/>
              </a:solidFill>
              <a:latin typeface="Garamond" panose="02020404030301010803" pitchFamily="18" charset="0"/>
              <a:cs typeface="Times New Roman"/>
            </a:endParaRPr>
          </a:p>
          <a:p>
            <a:pPr marL="415925" marR="466090" algn="just">
              <a:lnSpc>
                <a:spcPct val="101699"/>
              </a:lnSpc>
              <a:spcBef>
                <a:spcPts val="35"/>
              </a:spcBef>
            </a:pPr>
            <a:r>
              <a:rPr sz="2000" spc="-65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physicians’</a:t>
            </a:r>
            <a:r>
              <a:rPr sz="2000" spc="-60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share</a:t>
            </a:r>
            <a:r>
              <a:rPr sz="2000" spc="-50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of</a:t>
            </a:r>
            <a:r>
              <a:rPr sz="2000" spc="250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 </a:t>
            </a:r>
            <a:r>
              <a:rPr sz="2000" b="1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Medicare</a:t>
            </a:r>
            <a:r>
              <a:rPr sz="2000" b="1" spc="5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 </a:t>
            </a:r>
            <a:r>
              <a:rPr sz="2000" b="1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FFS</a:t>
            </a:r>
            <a:r>
              <a:rPr sz="2000" b="1" spc="-5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 </a:t>
            </a:r>
            <a:r>
              <a:rPr sz="2000" b="1" spc="-20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Part </a:t>
            </a:r>
            <a:r>
              <a:rPr sz="2000" b="1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B</a:t>
            </a:r>
            <a:r>
              <a:rPr sz="2000" b="1" spc="5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 </a:t>
            </a:r>
            <a:r>
              <a:rPr sz="2000" b="1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allowable</a:t>
            </a:r>
            <a:r>
              <a:rPr sz="2000" b="1" spc="55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 </a:t>
            </a:r>
            <a:r>
              <a:rPr sz="2000" b="1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charges</a:t>
            </a:r>
            <a:r>
              <a:rPr sz="2000" b="1" spc="5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 </a:t>
            </a:r>
            <a:r>
              <a:rPr sz="2000" b="1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has</a:t>
            </a:r>
            <a:r>
              <a:rPr sz="2000" b="1" spc="5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 </a:t>
            </a:r>
            <a:r>
              <a:rPr sz="2000" b="1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declined</a:t>
            </a:r>
            <a:r>
              <a:rPr sz="2000" b="1" spc="30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 </a:t>
            </a:r>
            <a:r>
              <a:rPr sz="2000" b="1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by</a:t>
            </a:r>
            <a:r>
              <a:rPr sz="2000" b="1" spc="-20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 </a:t>
            </a:r>
            <a:r>
              <a:rPr sz="2000" b="1" spc="-50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9 </a:t>
            </a:r>
            <a:r>
              <a:rPr sz="2000" b="1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percentage</a:t>
            </a:r>
            <a:r>
              <a:rPr sz="2000" b="1" spc="45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points</a:t>
            </a:r>
            <a:r>
              <a:rPr sz="2000" spc="-15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in</a:t>
            </a:r>
            <a:r>
              <a:rPr sz="2000" spc="70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the</a:t>
            </a:r>
            <a:r>
              <a:rPr sz="2000" spc="35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decade.</a:t>
            </a:r>
            <a:endParaRPr sz="2000" dirty="0">
              <a:solidFill>
                <a:srgbClr val="002060"/>
              </a:solidFill>
              <a:latin typeface="Garamond" panose="02020404030301010803" pitchFamily="18" charset="0"/>
              <a:cs typeface="Times New Roman"/>
            </a:endParaRPr>
          </a:p>
          <a:p>
            <a:pPr marL="415925" marR="537210" indent="-403860">
              <a:lnSpc>
                <a:spcPts val="2480"/>
              </a:lnSpc>
              <a:spcBef>
                <a:spcPts val="20"/>
              </a:spcBef>
              <a:buAutoNum type="arabicParenR" startAt="3"/>
              <a:tabLst>
                <a:tab pos="415925" algn="l"/>
              </a:tabLst>
            </a:pPr>
            <a:r>
              <a:rPr sz="2000" spc="-10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Recent</a:t>
            </a:r>
            <a:r>
              <a:rPr sz="2000" spc="-75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 </a:t>
            </a:r>
            <a:r>
              <a:rPr sz="2000" spc="-25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payment</a:t>
            </a:r>
            <a:r>
              <a:rPr sz="2000" spc="-100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 </a:t>
            </a:r>
            <a:r>
              <a:rPr sz="2000" spc="-35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policy</a:t>
            </a:r>
            <a:r>
              <a:rPr sz="2000" spc="-75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 </a:t>
            </a:r>
            <a:r>
              <a:rPr sz="2000" spc="-25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changes</a:t>
            </a:r>
            <a:r>
              <a:rPr sz="2000" spc="-55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 </a:t>
            </a:r>
            <a:r>
              <a:rPr sz="2000" spc="-25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and </a:t>
            </a:r>
            <a:r>
              <a:rPr sz="2000" spc="-10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pressures</a:t>
            </a:r>
            <a:r>
              <a:rPr sz="2000" spc="-75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from</a:t>
            </a:r>
            <a:r>
              <a:rPr sz="2000" spc="-70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 </a:t>
            </a:r>
            <a:r>
              <a:rPr sz="2000" spc="-25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commercial </a:t>
            </a:r>
            <a:r>
              <a:rPr sz="2000" spc="-10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insurers</a:t>
            </a:r>
            <a:r>
              <a:rPr sz="2000" spc="-75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 </a:t>
            </a:r>
            <a:r>
              <a:rPr sz="2000" spc="-25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may</a:t>
            </a:r>
            <a:endParaRPr sz="2000" dirty="0">
              <a:solidFill>
                <a:srgbClr val="002060"/>
              </a:solidFill>
              <a:latin typeface="Garamond" panose="02020404030301010803" pitchFamily="18" charset="0"/>
              <a:cs typeface="Times New Roman"/>
            </a:endParaRPr>
          </a:p>
          <a:p>
            <a:pPr marL="415925">
              <a:lnSpc>
                <a:spcPts val="2305"/>
              </a:lnSpc>
            </a:pPr>
            <a:r>
              <a:rPr sz="2000" b="1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compromise</a:t>
            </a:r>
            <a:r>
              <a:rPr sz="2000" b="1" spc="65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 </a:t>
            </a:r>
            <a:r>
              <a:rPr sz="2000" b="1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patient</a:t>
            </a:r>
            <a:r>
              <a:rPr sz="2000" b="1" spc="20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 </a:t>
            </a:r>
            <a:r>
              <a:rPr sz="2000" b="1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safety</a:t>
            </a:r>
            <a:r>
              <a:rPr sz="2000" b="1" spc="-10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 </a:t>
            </a:r>
            <a:r>
              <a:rPr sz="2000" b="1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and</a:t>
            </a:r>
            <a:r>
              <a:rPr sz="2000" b="1" spc="50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 </a:t>
            </a:r>
            <a:r>
              <a:rPr sz="2000" b="1" spc="-25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the</a:t>
            </a:r>
            <a:endParaRPr sz="2000" dirty="0">
              <a:solidFill>
                <a:srgbClr val="002060"/>
              </a:solidFill>
              <a:latin typeface="Garamond" panose="02020404030301010803" pitchFamily="18" charset="0"/>
              <a:cs typeface="Times New Roman"/>
            </a:endParaRPr>
          </a:p>
          <a:p>
            <a:pPr marL="415925" marR="547370">
              <a:lnSpc>
                <a:spcPct val="101200"/>
              </a:lnSpc>
              <a:spcBef>
                <a:spcPts val="55"/>
              </a:spcBef>
            </a:pPr>
            <a:r>
              <a:rPr sz="2000" b="1" spc="-10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ability</a:t>
            </a:r>
            <a:r>
              <a:rPr sz="2000" b="1" spc="105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 </a:t>
            </a:r>
            <a:r>
              <a:rPr sz="2000" b="1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of</a:t>
            </a:r>
            <a:r>
              <a:rPr sz="2000" b="1" spc="395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 </a:t>
            </a:r>
            <a:r>
              <a:rPr sz="2000" b="1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anesthesiologists</a:t>
            </a:r>
            <a:r>
              <a:rPr sz="2000" b="1" spc="145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 </a:t>
            </a:r>
            <a:r>
              <a:rPr sz="2000" b="1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and</a:t>
            </a:r>
            <a:r>
              <a:rPr sz="2000" b="1" spc="5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 </a:t>
            </a:r>
            <a:r>
              <a:rPr sz="2000" b="1" spc="-10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other </a:t>
            </a:r>
            <a:r>
              <a:rPr sz="2000" b="1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physicians</a:t>
            </a:r>
            <a:r>
              <a:rPr sz="2000" b="1" spc="45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 </a:t>
            </a:r>
            <a:r>
              <a:rPr sz="2000" b="1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to</a:t>
            </a:r>
            <a:r>
              <a:rPr sz="2000" b="1" spc="70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 </a:t>
            </a:r>
            <a:r>
              <a:rPr sz="2000" b="1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compensate</a:t>
            </a:r>
            <a:r>
              <a:rPr sz="2000" b="1" spc="100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 </a:t>
            </a:r>
            <a:r>
              <a:rPr sz="2000" b="1" spc="-20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for</a:t>
            </a:r>
            <a:r>
              <a:rPr sz="2000" b="1" spc="125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 </a:t>
            </a:r>
            <a:r>
              <a:rPr sz="2000" b="1" spc="-20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this </a:t>
            </a:r>
            <a:r>
              <a:rPr sz="2000" b="1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decade</a:t>
            </a:r>
            <a:r>
              <a:rPr sz="2000" b="1" spc="85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 </a:t>
            </a:r>
            <a:r>
              <a:rPr sz="2000" b="1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of</a:t>
            </a:r>
            <a:r>
              <a:rPr sz="2000" b="1" spc="375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 </a:t>
            </a:r>
            <a:r>
              <a:rPr sz="2000" b="1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Medicare-</a:t>
            </a:r>
            <a:r>
              <a:rPr sz="2000" b="1" spc="-10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driven decompensation</a:t>
            </a:r>
            <a:r>
              <a:rPr sz="2000" spc="-10" dirty="0">
                <a:solidFill>
                  <a:srgbClr val="002060"/>
                </a:solidFill>
                <a:latin typeface="Garamond" panose="02020404030301010803" pitchFamily="18" charset="0"/>
                <a:cs typeface="Times New Roman"/>
              </a:rPr>
              <a:t>.</a:t>
            </a:r>
            <a:endParaRPr sz="2000" dirty="0">
              <a:solidFill>
                <a:srgbClr val="002060"/>
              </a:solidFill>
              <a:latin typeface="Garamond" panose="02020404030301010803" pitchFamily="18" charset="0"/>
              <a:cs typeface="Times New Roman"/>
            </a:endParaRPr>
          </a:p>
          <a:p>
            <a:pPr marR="5080" algn="r">
              <a:lnSpc>
                <a:spcPct val="100000"/>
              </a:lnSpc>
            </a:pPr>
            <a:endParaRPr sz="2100" dirty="0">
              <a:solidFill>
                <a:srgbClr val="002060"/>
              </a:solidFill>
              <a:latin typeface="Garamond" panose="02020404030301010803" pitchFamily="18" charset="0"/>
              <a:cs typeface="Times New Roman"/>
            </a:endParaRP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BE043103-2E4E-3657-C2B1-DB476B51F9C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693920" y="6551373"/>
            <a:ext cx="2804160" cy="276999"/>
          </a:xfrm>
        </p:spPr>
        <p:txBody>
          <a:bodyPr/>
          <a:lstStyle/>
          <a:p>
            <a:pPr algn="ctr"/>
            <a:fld id="{B6F15528-21DE-4FAA-801E-634DDDAF4B2B}" type="slidenum">
              <a:rPr lang="en-US" smtClean="0">
                <a:solidFill>
                  <a:srgbClr val="002060"/>
                </a:solidFill>
                <a:latin typeface="Garamond" panose="02020404030301010803" pitchFamily="18" charset="0"/>
              </a:rPr>
              <a:pPr algn="ctr"/>
              <a:t>27</a:t>
            </a:fld>
            <a:endParaRPr lang="en-US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2597150">
              <a:lnSpc>
                <a:spcPct val="100000"/>
              </a:lnSpc>
              <a:spcBef>
                <a:spcPts val="130"/>
              </a:spcBef>
            </a:pPr>
            <a:r>
              <a:rPr sz="3500" spc="-65" dirty="0">
                <a:solidFill>
                  <a:srgbClr val="001F5F"/>
                </a:solidFill>
                <a:latin typeface="Times New Roman"/>
                <a:cs typeface="Times New Roman"/>
              </a:rPr>
              <a:t>2024</a:t>
            </a:r>
            <a:r>
              <a:rPr sz="3500" spc="-15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3500" spc="-204" dirty="0">
                <a:solidFill>
                  <a:srgbClr val="001F5F"/>
                </a:solidFill>
                <a:latin typeface="Times New Roman"/>
                <a:cs typeface="Times New Roman"/>
              </a:rPr>
              <a:t>ASA</a:t>
            </a:r>
            <a:r>
              <a:rPr sz="3500" spc="-40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3500" spc="-20" dirty="0">
                <a:solidFill>
                  <a:srgbClr val="001F5F"/>
                </a:solidFill>
                <a:latin typeface="Times New Roman"/>
                <a:cs typeface="Times New Roman"/>
              </a:rPr>
              <a:t>Conversion</a:t>
            </a:r>
            <a:r>
              <a:rPr sz="3500" spc="-85" dirty="0">
                <a:solidFill>
                  <a:srgbClr val="001F5F"/>
                </a:solidFill>
                <a:latin typeface="Times New Roman"/>
                <a:cs typeface="Times New Roman"/>
              </a:rPr>
              <a:t> </a:t>
            </a:r>
            <a:r>
              <a:rPr sz="3500" spc="-10" dirty="0">
                <a:solidFill>
                  <a:srgbClr val="001F5F"/>
                </a:solidFill>
                <a:latin typeface="Times New Roman"/>
                <a:cs typeface="Times New Roman"/>
              </a:rPr>
              <a:t>Factors</a:t>
            </a:r>
            <a:endParaRPr sz="35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7210" y="794726"/>
            <a:ext cx="4027714" cy="3196248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5887821" y="924574"/>
            <a:ext cx="5289550" cy="4921885"/>
            <a:chOff x="5887821" y="924574"/>
            <a:chExt cx="5289550" cy="492188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87821" y="924574"/>
              <a:ext cx="5289337" cy="492127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953125" y="4933949"/>
              <a:ext cx="5105400" cy="171450"/>
            </a:xfrm>
            <a:custGeom>
              <a:avLst/>
              <a:gdLst/>
              <a:ahLst/>
              <a:cxnLst/>
              <a:rect l="l" t="t" r="r" b="b"/>
              <a:pathLst>
                <a:path w="5105400" h="171450">
                  <a:moveTo>
                    <a:pt x="0" y="171450"/>
                  </a:moveTo>
                  <a:lnTo>
                    <a:pt x="5105400" y="171450"/>
                  </a:lnTo>
                  <a:lnTo>
                    <a:pt x="5105400" y="0"/>
                  </a:lnTo>
                  <a:lnTo>
                    <a:pt x="0" y="0"/>
                  </a:lnTo>
                  <a:lnTo>
                    <a:pt x="0" y="171450"/>
                  </a:lnTo>
                  <a:close/>
                </a:path>
              </a:pathLst>
            </a:custGeom>
            <a:ln w="1905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369305" y="5748972"/>
            <a:ext cx="5908675" cy="5796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5024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National</a:t>
            </a:r>
            <a:r>
              <a:rPr sz="1800" b="1" spc="-5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spc="-65" dirty="0">
                <a:solidFill>
                  <a:srgbClr val="C00000"/>
                </a:solidFill>
                <a:latin typeface="Times New Roman"/>
                <a:cs typeface="Times New Roman"/>
              </a:rPr>
              <a:t>Average</a:t>
            </a:r>
            <a:r>
              <a:rPr sz="1800" b="1" spc="-4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spc="-25" dirty="0">
                <a:solidFill>
                  <a:srgbClr val="C00000"/>
                </a:solidFill>
                <a:latin typeface="Times New Roman"/>
                <a:cs typeface="Times New Roman"/>
              </a:rPr>
              <a:t>Anesthesia</a:t>
            </a:r>
            <a:r>
              <a:rPr sz="1800" b="1" spc="-6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spc="-35" dirty="0">
                <a:solidFill>
                  <a:srgbClr val="C00000"/>
                </a:solidFill>
                <a:latin typeface="Times New Roman"/>
                <a:cs typeface="Times New Roman"/>
              </a:rPr>
              <a:t>Conversion</a:t>
            </a:r>
            <a:r>
              <a:rPr sz="1800" b="1" spc="-50" dirty="0">
                <a:solidFill>
                  <a:srgbClr val="C00000"/>
                </a:solidFill>
                <a:latin typeface="Times New Roman"/>
                <a:cs typeface="Times New Roman"/>
              </a:rPr>
              <a:t> Factor</a:t>
            </a:r>
            <a:r>
              <a:rPr sz="1800" b="1" spc="1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C00000"/>
                </a:solidFill>
                <a:latin typeface="Times New Roman"/>
                <a:cs typeface="Times New Roman"/>
              </a:rPr>
              <a:t>–</a:t>
            </a:r>
            <a:r>
              <a:rPr sz="1800" b="1" spc="-50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80.70</a:t>
            </a:r>
            <a:endParaRPr lang="en-US" b="1" spc="-10" dirty="0">
              <a:solidFill>
                <a:srgbClr val="C00000"/>
              </a:solidFill>
              <a:latin typeface="Times New Roman"/>
              <a:cs typeface="Times New Roman"/>
            </a:endParaRPr>
          </a:p>
          <a:p>
            <a:pPr marL="650240">
              <a:lnSpc>
                <a:spcPct val="100000"/>
              </a:lnSpc>
              <a:spcBef>
                <a:spcPts val="100"/>
              </a:spcBef>
            </a:pPr>
            <a:endParaRPr sz="1800" dirty="0">
              <a:latin typeface="Times New Roman"/>
              <a:cs typeface="Times New Roman"/>
            </a:endParaRPr>
          </a:p>
        </p:txBody>
      </p: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780" y="6394832"/>
            <a:ext cx="1629983" cy="409575"/>
          </a:xfrm>
          <a:prstGeom prst="rect">
            <a:avLst/>
          </a:prstGeom>
        </p:spPr>
      </p:pic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1659763" y="4501134"/>
          <a:ext cx="2590800" cy="15836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887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20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76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550" b="1" spc="-10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Payor</a:t>
                      </a:r>
                      <a:endParaRPr sz="1550">
                        <a:latin typeface="Times New Roman"/>
                        <a:cs typeface="Times New Roman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D8EC0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550" b="1" spc="-20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Rate</a:t>
                      </a:r>
                      <a:endParaRPr sz="1550">
                        <a:latin typeface="Times New Roman"/>
                        <a:cs typeface="Times New Roman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D8E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530">
                <a:tc>
                  <a:txBody>
                    <a:bodyPr/>
                    <a:lstStyle/>
                    <a:p>
                      <a:pPr marL="3175" algn="ctr">
                        <a:lnSpc>
                          <a:spcPts val="1360"/>
                        </a:lnSpc>
                        <a:spcBef>
                          <a:spcPts val="935"/>
                        </a:spcBef>
                      </a:pPr>
                      <a:r>
                        <a:rPr sz="1200" b="1" spc="-50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1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187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D8EC0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1360"/>
                        </a:lnSpc>
                        <a:spcBef>
                          <a:spcPts val="935"/>
                        </a:spcBef>
                      </a:pPr>
                      <a:r>
                        <a:rPr sz="1200" b="1" spc="-10" dirty="0">
                          <a:solidFill>
                            <a:srgbClr val="0F2C67"/>
                          </a:solidFill>
                          <a:latin typeface="Times New Roman"/>
                          <a:cs typeface="Times New Roman"/>
                        </a:rPr>
                        <a:t>$103/ASA</a:t>
                      </a:r>
                      <a:r>
                        <a:rPr sz="1200" b="1" spc="-65" dirty="0">
                          <a:solidFill>
                            <a:srgbClr val="0F2C67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0F2C67"/>
                          </a:solidFill>
                          <a:latin typeface="Times New Roman"/>
                          <a:cs typeface="Times New Roman"/>
                        </a:rPr>
                        <a:t>Unit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187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D8E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165">
                <a:tc>
                  <a:txBody>
                    <a:bodyPr/>
                    <a:lstStyle/>
                    <a:p>
                      <a:pPr marL="3175" algn="ctr">
                        <a:lnSpc>
                          <a:spcPts val="1355"/>
                        </a:lnSpc>
                        <a:spcBef>
                          <a:spcPts val="940"/>
                        </a:spcBef>
                      </a:pPr>
                      <a:r>
                        <a:rPr sz="1200" b="1" spc="-50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2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D8EC0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ts val="1355"/>
                        </a:lnSpc>
                        <a:spcBef>
                          <a:spcPts val="940"/>
                        </a:spcBef>
                      </a:pPr>
                      <a:r>
                        <a:rPr sz="1200" b="1" dirty="0">
                          <a:solidFill>
                            <a:srgbClr val="0F2C67"/>
                          </a:solidFill>
                          <a:latin typeface="Times New Roman"/>
                          <a:cs typeface="Times New Roman"/>
                        </a:rPr>
                        <a:t>$97/ASA</a:t>
                      </a:r>
                      <a:r>
                        <a:rPr sz="1200" b="1" spc="15" dirty="0">
                          <a:solidFill>
                            <a:srgbClr val="0F2C67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0F2C67"/>
                          </a:solidFill>
                          <a:latin typeface="Times New Roman"/>
                          <a:cs typeface="Times New Roman"/>
                        </a:rPr>
                        <a:t>Unit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D8E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165">
                <a:tc>
                  <a:txBody>
                    <a:bodyPr/>
                    <a:lstStyle/>
                    <a:p>
                      <a:pPr marL="3175" algn="ctr">
                        <a:lnSpc>
                          <a:spcPts val="1355"/>
                        </a:lnSpc>
                        <a:spcBef>
                          <a:spcPts val="940"/>
                        </a:spcBef>
                      </a:pPr>
                      <a:r>
                        <a:rPr sz="1200" b="1" spc="-50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3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D8EC0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ts val="1355"/>
                        </a:lnSpc>
                        <a:spcBef>
                          <a:spcPts val="940"/>
                        </a:spcBef>
                      </a:pPr>
                      <a:r>
                        <a:rPr sz="1200" b="1" dirty="0">
                          <a:solidFill>
                            <a:srgbClr val="0F2C67"/>
                          </a:solidFill>
                          <a:latin typeface="Times New Roman"/>
                          <a:cs typeface="Times New Roman"/>
                        </a:rPr>
                        <a:t>$99/ASA</a:t>
                      </a:r>
                      <a:r>
                        <a:rPr sz="1200" b="1" spc="5" dirty="0">
                          <a:solidFill>
                            <a:srgbClr val="0F2C67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0F2C67"/>
                          </a:solidFill>
                          <a:latin typeface="Times New Roman"/>
                          <a:cs typeface="Times New Roman"/>
                        </a:rPr>
                        <a:t>Unit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193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D8E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165">
                <a:tc>
                  <a:txBody>
                    <a:bodyPr/>
                    <a:lstStyle/>
                    <a:p>
                      <a:pPr marL="3175" algn="ctr">
                        <a:lnSpc>
                          <a:spcPts val="1350"/>
                        </a:lnSpc>
                        <a:spcBef>
                          <a:spcPts val="944"/>
                        </a:spcBef>
                      </a:pPr>
                      <a:r>
                        <a:rPr sz="1200" b="1" spc="-50" dirty="0">
                          <a:solidFill>
                            <a:srgbClr val="C00000"/>
                          </a:solidFill>
                          <a:latin typeface="Times New Roman"/>
                          <a:cs typeface="Times New Roman"/>
                        </a:rPr>
                        <a:t>4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2001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D8EC0"/>
                    </a:solidFill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ts val="1350"/>
                        </a:lnSpc>
                        <a:spcBef>
                          <a:spcPts val="944"/>
                        </a:spcBef>
                      </a:pPr>
                      <a:r>
                        <a:rPr sz="1200" b="1" dirty="0">
                          <a:solidFill>
                            <a:srgbClr val="0F2C67"/>
                          </a:solidFill>
                          <a:latin typeface="Times New Roman"/>
                          <a:cs typeface="Times New Roman"/>
                        </a:rPr>
                        <a:t>$93/ASA</a:t>
                      </a:r>
                      <a:r>
                        <a:rPr sz="1200" b="1" spc="15" dirty="0">
                          <a:solidFill>
                            <a:srgbClr val="0F2C67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200" b="1" spc="-20" dirty="0">
                          <a:solidFill>
                            <a:srgbClr val="0F2C67"/>
                          </a:solidFill>
                          <a:latin typeface="Times New Roman"/>
                          <a:cs typeface="Times New Roman"/>
                        </a:rPr>
                        <a:t>Unit</a:t>
                      </a: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12001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D8E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1522730" y="4075366"/>
            <a:ext cx="2934335" cy="2889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700" b="1" spc="-20" dirty="0">
                <a:solidFill>
                  <a:srgbClr val="C00000"/>
                </a:solidFill>
                <a:latin typeface="Times New Roman"/>
                <a:cs typeface="Times New Roman"/>
              </a:rPr>
              <a:t>Current </a:t>
            </a:r>
            <a:r>
              <a:rPr sz="1700" b="1" spc="-30" dirty="0">
                <a:solidFill>
                  <a:srgbClr val="C00000"/>
                </a:solidFill>
                <a:latin typeface="Times New Roman"/>
                <a:cs typeface="Times New Roman"/>
              </a:rPr>
              <a:t>Payor</a:t>
            </a:r>
            <a:r>
              <a:rPr sz="1700" b="1" spc="-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700" b="1" dirty="0">
                <a:solidFill>
                  <a:srgbClr val="C00000"/>
                </a:solidFill>
                <a:latin typeface="Times New Roman"/>
                <a:cs typeface="Times New Roman"/>
              </a:rPr>
              <a:t>Rates</a:t>
            </a:r>
            <a:r>
              <a:rPr sz="1700" b="1" spc="-45" dirty="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sz="1700" b="1" spc="-10" dirty="0">
                <a:solidFill>
                  <a:srgbClr val="C00000"/>
                </a:solidFill>
                <a:latin typeface="Times New Roman"/>
                <a:cs typeface="Times New Roman"/>
              </a:rPr>
              <a:t>2024/2025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D32D46A1-D457-B59A-099F-070B136211E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693920" y="6551373"/>
            <a:ext cx="2804160" cy="276999"/>
          </a:xfrm>
        </p:spPr>
        <p:txBody>
          <a:bodyPr/>
          <a:lstStyle/>
          <a:p>
            <a:pPr algn="ctr"/>
            <a:fld id="{B6F15528-21DE-4FAA-801E-634DDDAF4B2B}" type="slidenum">
              <a:rPr lang="en-US" smtClean="0">
                <a:solidFill>
                  <a:srgbClr val="002060"/>
                </a:solidFill>
                <a:latin typeface="Garamond" panose="02020404030301010803" pitchFamily="18" charset="0"/>
              </a:rPr>
              <a:pPr algn="ctr"/>
              <a:t>28</a:t>
            </a:fld>
            <a:endParaRPr lang="en-US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2" descr="Dashboard 1">
            <a:extLst>
              <a:ext uri="{FF2B5EF4-FFF2-40B4-BE49-F238E27FC236}">
                <a16:creationId xmlns:a16="http://schemas.microsoft.com/office/drawing/2014/main" id="{7A294C75-F492-4398-8B9C-367FAE452D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160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9525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438590" y="4461891"/>
            <a:ext cx="7505320" cy="693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400" b="1" spc="-19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Numbers,</a:t>
            </a:r>
            <a:r>
              <a:rPr sz="4400" b="1" spc="-275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4400" b="1" spc="-204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Numbers</a:t>
            </a:r>
            <a:r>
              <a:rPr sz="4400" b="1" spc="-260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4400" b="1" spc="-204" dirty="0">
                <a:solidFill>
                  <a:srgbClr val="FFFFFF"/>
                </a:solidFill>
                <a:latin typeface="Garamond" panose="02020404030301010803" pitchFamily="18" charset="0"/>
                <a:cs typeface="Arial"/>
              </a:rPr>
              <a:t>Everywhere!</a:t>
            </a:r>
            <a:endParaRPr sz="4400" dirty="0">
              <a:latin typeface="Garamond" panose="02020404030301010803" pitchFamily="18" charset="0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12192000" cy="4248150"/>
            <a:chOff x="0" y="0"/>
            <a:chExt cx="12192000" cy="424815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6000749" cy="334327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91250" y="0"/>
              <a:ext cx="6000750" cy="341947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724150"/>
              <a:ext cx="12192000" cy="15240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962275"/>
              <a:ext cx="12192000" cy="752459"/>
            </a:xfrm>
            <a:prstGeom prst="rect">
              <a:avLst/>
            </a:prstGeom>
          </p:spPr>
        </p:pic>
      </p:grp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9E87540B-981E-C006-CBCC-57661F84D16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</p:spPr>
        <p:txBody>
          <a:bodyPr/>
          <a:lstStyle/>
          <a:p>
            <a:fld id="{B6F15528-21DE-4FAA-801E-634DDDAF4B2B}" type="slidenum">
              <a:rPr lang="en-US" smtClean="0">
                <a:solidFill>
                  <a:schemeClr val="bg1"/>
                </a:solidFill>
                <a:latin typeface="Garamond" panose="02020404030301010803" pitchFamily="18" charset="0"/>
              </a:rPr>
              <a:t>3</a:t>
            </a:fld>
            <a:endParaRPr lang="en-US" dirty="0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8125" y="228600"/>
            <a:ext cx="11430000" cy="6104890"/>
          </a:xfrm>
          <a:prstGeom prst="rect">
            <a:avLst/>
          </a:prstGeom>
        </p:spPr>
      </p:pic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E9905D13-29AE-12E3-DF4D-C17C2284FC4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693920" y="6551373"/>
            <a:ext cx="2804160" cy="276999"/>
          </a:xfrm>
        </p:spPr>
        <p:txBody>
          <a:bodyPr/>
          <a:lstStyle/>
          <a:p>
            <a:pPr algn="ctr"/>
            <a:fld id="{B6F15528-21DE-4FAA-801E-634DDDAF4B2B}" type="slidenum">
              <a:rPr lang="en-US" smtClean="0">
                <a:solidFill>
                  <a:srgbClr val="002060"/>
                </a:solidFill>
                <a:latin typeface="Garamond" panose="02020404030301010803" pitchFamily="18" charset="0"/>
              </a:rPr>
              <a:pPr algn="ctr"/>
              <a:t>30</a:t>
            </a:fld>
            <a:endParaRPr lang="en-US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9100" y="361950"/>
            <a:ext cx="11201400" cy="5975392"/>
          </a:xfrm>
          <a:prstGeom prst="rect">
            <a:avLst/>
          </a:prstGeom>
        </p:spPr>
      </p:pic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84CED0EF-78FC-501B-4CE7-72D7D041D300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693920" y="6551373"/>
            <a:ext cx="2804160" cy="276999"/>
          </a:xfrm>
        </p:spPr>
        <p:txBody>
          <a:bodyPr/>
          <a:lstStyle/>
          <a:p>
            <a:pPr algn="ctr"/>
            <a:fld id="{B6F15528-21DE-4FAA-801E-634DDDAF4B2B}" type="slidenum">
              <a:rPr lang="en-US" smtClean="0">
                <a:solidFill>
                  <a:srgbClr val="002060"/>
                </a:solidFill>
                <a:latin typeface="Garamond" panose="02020404030301010803" pitchFamily="18" charset="0"/>
              </a:rPr>
              <a:pPr algn="ctr"/>
              <a:t>31</a:t>
            </a:fld>
            <a:endParaRPr lang="en-US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9132" y="436805"/>
            <a:ext cx="11000410" cy="5974863"/>
          </a:xfrm>
          <a:prstGeom prst="rect">
            <a:avLst/>
          </a:prstGeom>
        </p:spPr>
      </p:pic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A0DD6AEF-ADFF-8F9B-4885-5D8A42AECC7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693920" y="6551373"/>
            <a:ext cx="2804160" cy="276999"/>
          </a:xfrm>
        </p:spPr>
        <p:txBody>
          <a:bodyPr/>
          <a:lstStyle/>
          <a:p>
            <a:pPr algn="ctr"/>
            <a:fld id="{B6F15528-21DE-4FAA-801E-634DDDAF4B2B}" type="slidenum">
              <a:rPr lang="en-US" smtClean="0">
                <a:solidFill>
                  <a:srgbClr val="002060"/>
                </a:solidFill>
                <a:latin typeface="Garamond" panose="02020404030301010803" pitchFamily="18" charset="0"/>
              </a:rPr>
              <a:pPr algn="ctr"/>
              <a:t>32</a:t>
            </a:fld>
            <a:endParaRPr lang="en-US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ject 2">
            <a:extLst>
              <a:ext uri="{FF2B5EF4-FFF2-40B4-BE49-F238E27FC236}">
                <a16:creationId xmlns:a16="http://schemas.microsoft.com/office/drawing/2014/main" id="{70BD7123-22E4-B2A2-9676-6C3FB2EF0E1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69824" y="3724100"/>
            <a:ext cx="4122175" cy="313389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864806" y="-381000"/>
            <a:ext cx="3061334" cy="1485407"/>
          </a:xfrm>
          <a:prstGeom prst="rect">
            <a:avLst/>
          </a:prstGeom>
        </p:spPr>
        <p:txBody>
          <a:bodyPr vert="horz" wrap="square" lIns="0" tIns="800481" rIns="0" bIns="0" rtlCol="0">
            <a:spAutoFit/>
          </a:bodyPr>
          <a:lstStyle/>
          <a:p>
            <a:pPr marL="257175">
              <a:lnSpc>
                <a:spcPct val="100000"/>
              </a:lnSpc>
              <a:spcBef>
                <a:spcPts val="130"/>
              </a:spcBef>
            </a:pPr>
            <a:r>
              <a:rPr sz="4400" spc="-60" dirty="0">
                <a:solidFill>
                  <a:srgbClr val="002060"/>
                </a:solidFill>
                <a:latin typeface="Garamond" panose="02020404030301010803" pitchFamily="18" charset="0"/>
              </a:rPr>
              <a:t>Satisfaction</a:t>
            </a:r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62750" y="752475"/>
            <a:ext cx="4962525" cy="4848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06743A9-25C8-B96F-8CCB-CDA883C663EE}"/>
              </a:ext>
            </a:extLst>
          </p:cNvPr>
          <p:cNvSpPr txBox="1"/>
          <p:nvPr/>
        </p:nvSpPr>
        <p:spPr>
          <a:xfrm>
            <a:off x="893444" y="1524000"/>
            <a:ext cx="5202556" cy="48406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1300" marR="5080" indent="-229235">
              <a:lnSpc>
                <a:spcPct val="72000"/>
              </a:lnSpc>
              <a:spcBef>
                <a:spcPts val="800"/>
              </a:spcBef>
              <a:buChar char="•"/>
              <a:tabLst>
                <a:tab pos="241300" algn="l"/>
              </a:tabLst>
            </a:pPr>
            <a:r>
              <a:rPr lang="en-US"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Stakeholder</a:t>
            </a:r>
            <a:r>
              <a:rPr lang="en-US" sz="2400" spc="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satisfaction</a:t>
            </a:r>
            <a:r>
              <a:rPr lang="en-US" sz="2400" spc="9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is</a:t>
            </a:r>
            <a:r>
              <a:rPr lang="en-US" sz="2400" spc="9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important </a:t>
            </a:r>
            <a:r>
              <a:rPr lang="en-US" sz="2400" spc="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to</a:t>
            </a:r>
            <a:r>
              <a:rPr lang="en-US" sz="2400"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showing</a:t>
            </a:r>
            <a:r>
              <a:rPr lang="en-US" sz="24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4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value</a:t>
            </a:r>
            <a:endParaRPr lang="en-US"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1300" indent="-228600">
              <a:spcBef>
                <a:spcPts val="225"/>
              </a:spcBef>
              <a:buFontTx/>
              <a:buChar char="•"/>
              <a:tabLst>
                <a:tab pos="241300" algn="l"/>
              </a:tabLst>
            </a:pPr>
            <a:r>
              <a:rPr lang="en-US"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Stakeholders</a:t>
            </a:r>
            <a:r>
              <a:rPr lang="en-US" sz="2400" spc="-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include surgeons/proceduralists,</a:t>
            </a:r>
            <a:r>
              <a:rPr lang="en-US"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administrative</a:t>
            </a:r>
            <a:r>
              <a:rPr lang="en-US" sz="2400" spc="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leaders</a:t>
            </a:r>
            <a:r>
              <a:rPr lang="en-US" sz="24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and</a:t>
            </a:r>
            <a:r>
              <a:rPr lang="en-US" sz="2400" spc="1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service </a:t>
            </a:r>
            <a:r>
              <a:rPr lang="en-US"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line</a:t>
            </a:r>
            <a:r>
              <a:rPr lang="en-US" sz="2400" spc="-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leaders</a:t>
            </a:r>
          </a:p>
          <a:p>
            <a:pPr marL="241300" indent="-228600">
              <a:spcBef>
                <a:spcPts val="225"/>
              </a:spcBef>
              <a:buFontTx/>
              <a:buChar char="•"/>
              <a:tabLst>
                <a:tab pos="241300" algn="l"/>
              </a:tabLst>
            </a:pPr>
            <a:r>
              <a:rPr lang="en-US" sz="24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Proven</a:t>
            </a:r>
            <a:r>
              <a:rPr lang="en-US" sz="2400" spc="1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satisfaction</a:t>
            </a:r>
            <a:r>
              <a:rPr lang="en-US" sz="2400" spc="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supports </a:t>
            </a:r>
            <a:r>
              <a:rPr lang="en-US"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maintenance</a:t>
            </a:r>
            <a:r>
              <a:rPr lang="en-US" sz="2400" spc="-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400" spc="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of</a:t>
            </a:r>
            <a:r>
              <a:rPr lang="en-US" sz="2400" spc="-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4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the</a:t>
            </a:r>
            <a:r>
              <a:rPr lang="en-US" sz="2400" spc="-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4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anesthesia contract</a:t>
            </a:r>
          </a:p>
          <a:p>
            <a:pPr marL="241300" indent="-228600">
              <a:spcBef>
                <a:spcPts val="225"/>
              </a:spcBef>
              <a:buFontTx/>
              <a:buChar char="•"/>
              <a:tabLst>
                <a:tab pos="241300" algn="l"/>
              </a:tabLst>
            </a:pPr>
            <a:r>
              <a:rPr lang="en-US" sz="2400" spc="-10" dirty="0">
                <a:solidFill>
                  <a:srgbClr val="E97031"/>
                </a:solidFill>
                <a:latin typeface="Garamond" panose="02020404030301010803" pitchFamily="18" charset="0"/>
                <a:cs typeface="Arial"/>
              </a:rPr>
              <a:t>Standardized</a:t>
            </a:r>
            <a:r>
              <a:rPr lang="en-US" sz="2400" spc="-50" dirty="0">
                <a:solidFill>
                  <a:srgbClr val="E97031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400" spc="-20" dirty="0">
                <a:solidFill>
                  <a:srgbClr val="E97031"/>
                </a:solidFill>
                <a:latin typeface="Garamond" panose="02020404030301010803" pitchFamily="18" charset="0"/>
                <a:cs typeface="Arial"/>
              </a:rPr>
              <a:t>survey</a:t>
            </a:r>
            <a:r>
              <a:rPr lang="en-US" sz="2400" spc="-10" dirty="0">
                <a:solidFill>
                  <a:srgbClr val="E97031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400" dirty="0">
                <a:solidFill>
                  <a:srgbClr val="E97031"/>
                </a:solidFill>
                <a:latin typeface="Garamond" panose="02020404030301010803" pitchFamily="18" charset="0"/>
                <a:cs typeface="Arial"/>
              </a:rPr>
              <a:t>points</a:t>
            </a:r>
            <a:r>
              <a:rPr lang="en-US" sz="2400" spc="-100" dirty="0">
                <a:solidFill>
                  <a:srgbClr val="E97031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400" dirty="0">
                <a:solidFill>
                  <a:srgbClr val="E97031"/>
                </a:solidFill>
                <a:latin typeface="Garamond" panose="02020404030301010803" pitchFamily="18" charset="0"/>
                <a:cs typeface="Arial"/>
              </a:rPr>
              <a:t>and</a:t>
            </a:r>
            <a:r>
              <a:rPr lang="en-US" sz="2400" spc="-50" dirty="0">
                <a:solidFill>
                  <a:srgbClr val="E97031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400" spc="-25" dirty="0">
                <a:solidFill>
                  <a:srgbClr val="E97031"/>
                </a:solidFill>
                <a:latin typeface="Garamond" panose="02020404030301010803" pitchFamily="18" charset="0"/>
                <a:cs typeface="Arial"/>
              </a:rPr>
              <a:t>the </a:t>
            </a:r>
            <a:r>
              <a:rPr lang="en-US" sz="2400" dirty="0">
                <a:solidFill>
                  <a:srgbClr val="E97031"/>
                </a:solidFill>
                <a:latin typeface="Garamond" panose="02020404030301010803" pitchFamily="18" charset="0"/>
                <a:cs typeface="Arial"/>
              </a:rPr>
              <a:t>ability</a:t>
            </a:r>
            <a:r>
              <a:rPr lang="en-US" sz="2400" spc="-35" dirty="0">
                <a:solidFill>
                  <a:srgbClr val="E97031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400" spc="70" dirty="0">
                <a:solidFill>
                  <a:srgbClr val="E97031"/>
                </a:solidFill>
                <a:latin typeface="Garamond" panose="02020404030301010803" pitchFamily="18" charset="0"/>
                <a:cs typeface="Arial"/>
              </a:rPr>
              <a:t>to</a:t>
            </a:r>
            <a:r>
              <a:rPr lang="en-US" sz="2400" dirty="0">
                <a:solidFill>
                  <a:srgbClr val="E97031"/>
                </a:solidFill>
                <a:latin typeface="Garamond" panose="02020404030301010803" pitchFamily="18" charset="0"/>
                <a:cs typeface="Arial"/>
              </a:rPr>
              <a:t> benchmark</a:t>
            </a:r>
            <a:r>
              <a:rPr lang="en-US" sz="2400" spc="-25" dirty="0">
                <a:solidFill>
                  <a:srgbClr val="E97031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400" dirty="0">
                <a:solidFill>
                  <a:srgbClr val="E97031"/>
                </a:solidFill>
                <a:latin typeface="Garamond" panose="02020404030301010803" pitchFamily="18" charset="0"/>
                <a:cs typeface="Arial"/>
              </a:rPr>
              <a:t>against</a:t>
            </a:r>
            <a:r>
              <a:rPr lang="en-US" sz="2400" spc="-35" dirty="0">
                <a:solidFill>
                  <a:srgbClr val="E97031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400" spc="-10" dirty="0">
                <a:solidFill>
                  <a:srgbClr val="E97031"/>
                </a:solidFill>
                <a:latin typeface="Garamond" panose="02020404030301010803" pitchFamily="18" charset="0"/>
                <a:cs typeface="Arial"/>
              </a:rPr>
              <a:t>other </a:t>
            </a:r>
            <a:r>
              <a:rPr lang="en-US" sz="2400" dirty="0">
                <a:solidFill>
                  <a:srgbClr val="E97031"/>
                </a:solidFill>
                <a:latin typeface="Garamond" panose="02020404030301010803" pitchFamily="18" charset="0"/>
                <a:cs typeface="Arial"/>
              </a:rPr>
              <a:t>groups</a:t>
            </a:r>
            <a:r>
              <a:rPr lang="en-US" sz="2400" spc="-60" dirty="0">
                <a:solidFill>
                  <a:srgbClr val="E97031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400" spc="55" dirty="0">
                <a:solidFill>
                  <a:srgbClr val="E97031"/>
                </a:solidFill>
                <a:latin typeface="Garamond" panose="02020404030301010803" pitchFamily="18" charset="0"/>
                <a:cs typeface="Arial"/>
              </a:rPr>
              <a:t>is</a:t>
            </a:r>
            <a:r>
              <a:rPr lang="en-US" sz="2400" spc="-60" dirty="0">
                <a:solidFill>
                  <a:srgbClr val="E97031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400" dirty="0">
                <a:solidFill>
                  <a:srgbClr val="E97031"/>
                </a:solidFill>
                <a:latin typeface="Garamond" panose="02020404030301010803" pitchFamily="18" charset="0"/>
                <a:cs typeface="Arial"/>
              </a:rPr>
              <a:t>important</a:t>
            </a:r>
            <a:r>
              <a:rPr lang="en-US" sz="2400" spc="15" dirty="0">
                <a:solidFill>
                  <a:srgbClr val="E97031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400" dirty="0">
                <a:solidFill>
                  <a:srgbClr val="E97031"/>
                </a:solidFill>
                <a:latin typeface="Garamond" panose="02020404030301010803" pitchFamily="18" charset="0"/>
                <a:cs typeface="Arial"/>
              </a:rPr>
              <a:t>-</a:t>
            </a:r>
            <a:r>
              <a:rPr lang="en-US" sz="2400" spc="-10" dirty="0">
                <a:solidFill>
                  <a:srgbClr val="E97031"/>
                </a:solidFill>
                <a:latin typeface="Garamond" panose="02020404030301010803" pitchFamily="18" charset="0"/>
                <a:cs typeface="Arial"/>
              </a:rPr>
              <a:t>  </a:t>
            </a:r>
            <a:r>
              <a:rPr lang="en-US" sz="2400" dirty="0">
                <a:solidFill>
                  <a:srgbClr val="E97031"/>
                </a:solidFill>
                <a:latin typeface="Garamond" panose="02020404030301010803" pitchFamily="18" charset="0"/>
                <a:cs typeface="Arial"/>
              </a:rPr>
              <a:t>data</a:t>
            </a:r>
            <a:r>
              <a:rPr lang="en-US" sz="2400" spc="-40" dirty="0">
                <a:solidFill>
                  <a:srgbClr val="E97031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400" dirty="0">
                <a:solidFill>
                  <a:srgbClr val="E97031"/>
                </a:solidFill>
                <a:latin typeface="Garamond" panose="02020404030301010803" pitchFamily="18" charset="0"/>
                <a:cs typeface="Arial"/>
              </a:rPr>
              <a:t>can</a:t>
            </a:r>
            <a:r>
              <a:rPr lang="en-US" sz="2400" spc="-50" dirty="0">
                <a:solidFill>
                  <a:srgbClr val="E97031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lang="en-US" sz="2400" spc="-10" dirty="0">
                <a:solidFill>
                  <a:srgbClr val="E97031"/>
                </a:solidFill>
                <a:latin typeface="Garamond" panose="02020404030301010803" pitchFamily="18" charset="0"/>
                <a:cs typeface="Arial"/>
              </a:rPr>
              <a:t>help!!</a:t>
            </a:r>
            <a:endParaRPr lang="en-US" sz="2400" dirty="0">
              <a:latin typeface="Garamond" panose="02020404030301010803" pitchFamily="18" charset="0"/>
              <a:cs typeface="Arial"/>
            </a:endParaRPr>
          </a:p>
          <a:p>
            <a:pPr marL="241300" indent="-228600">
              <a:spcBef>
                <a:spcPts val="225"/>
              </a:spcBef>
              <a:buFontTx/>
              <a:buChar char="•"/>
              <a:tabLst>
                <a:tab pos="241300" algn="l"/>
              </a:tabLst>
            </a:pPr>
            <a:endParaRPr lang="en-US" sz="2400" dirty="0">
              <a:latin typeface="Garamond" panose="02020404030301010803" pitchFamily="18" charset="0"/>
              <a:cs typeface="Arial"/>
            </a:endParaRPr>
          </a:p>
          <a:p>
            <a:pPr marL="241300" indent="-228600">
              <a:spcBef>
                <a:spcPts val="225"/>
              </a:spcBef>
              <a:buFontTx/>
              <a:buChar char="•"/>
              <a:tabLst>
                <a:tab pos="241300" algn="l"/>
              </a:tabLst>
            </a:pPr>
            <a:endParaRPr lang="en-US"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12700">
              <a:spcBef>
                <a:spcPts val="225"/>
              </a:spcBef>
              <a:tabLst>
                <a:tab pos="241300" algn="l"/>
              </a:tabLst>
            </a:pPr>
            <a:endParaRPr lang="en-US"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7304" y="436805"/>
            <a:ext cx="11150715" cy="5974863"/>
          </a:xfrm>
          <a:prstGeom prst="rect">
            <a:avLst/>
          </a:prstGeom>
        </p:spPr>
      </p:pic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8E04644D-4229-07BB-18EA-61B26010015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693920" y="6551373"/>
            <a:ext cx="2804160" cy="276999"/>
          </a:xfrm>
        </p:spPr>
        <p:txBody>
          <a:bodyPr/>
          <a:lstStyle/>
          <a:p>
            <a:pPr algn="ctr"/>
            <a:fld id="{B6F15528-21DE-4FAA-801E-634DDDAF4B2B}" type="slidenum">
              <a:rPr lang="en-US" smtClean="0">
                <a:solidFill>
                  <a:srgbClr val="002060"/>
                </a:solidFill>
                <a:latin typeface="Garamond" panose="02020404030301010803" pitchFamily="18" charset="0"/>
              </a:rPr>
              <a:pPr algn="ctr"/>
              <a:t>34</a:t>
            </a:fld>
            <a:endParaRPr lang="en-US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2087" y="436456"/>
            <a:ext cx="11291625" cy="5946986"/>
          </a:xfrm>
          <a:prstGeom prst="rect">
            <a:avLst/>
          </a:prstGeom>
        </p:spPr>
      </p:pic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67B17A86-2998-F249-D69F-9E045982AC8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693920" y="6551373"/>
            <a:ext cx="2804160" cy="276999"/>
          </a:xfrm>
        </p:spPr>
        <p:txBody>
          <a:bodyPr/>
          <a:lstStyle/>
          <a:p>
            <a:pPr algn="ctr"/>
            <a:fld id="{B6F15528-21DE-4FAA-801E-634DDDAF4B2B}" type="slidenum">
              <a:rPr lang="en-US" smtClean="0">
                <a:solidFill>
                  <a:srgbClr val="002060"/>
                </a:solidFill>
                <a:latin typeface="Garamond" panose="02020404030301010803" pitchFamily="18" charset="0"/>
              </a:rPr>
              <a:pPr algn="ctr"/>
              <a:t>35</a:t>
            </a:fld>
            <a:endParaRPr lang="en-US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9631" y="286384"/>
            <a:ext cx="11075562" cy="6132830"/>
          </a:xfrm>
          <a:prstGeom prst="rect">
            <a:avLst/>
          </a:prstGeom>
        </p:spPr>
      </p:pic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40FA4BFD-3DF7-F652-D8FD-A07E8AAD576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693920" y="6551373"/>
            <a:ext cx="2804160" cy="276999"/>
          </a:xfrm>
        </p:spPr>
        <p:txBody>
          <a:bodyPr/>
          <a:lstStyle/>
          <a:p>
            <a:pPr algn="ctr"/>
            <a:fld id="{B6F15528-21DE-4FAA-801E-634DDDAF4B2B}" type="slidenum">
              <a:rPr lang="en-US" smtClean="0">
                <a:solidFill>
                  <a:srgbClr val="002060"/>
                </a:solidFill>
                <a:latin typeface="Garamond" panose="02020404030301010803" pitchFamily="18" charset="0"/>
              </a:rPr>
              <a:pPr algn="ctr"/>
              <a:t>36</a:t>
            </a:fld>
            <a:endParaRPr lang="en-US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60683" y="762000"/>
            <a:ext cx="6172200" cy="5105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59117" y="726440"/>
            <a:ext cx="3404870" cy="693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400" spc="-355" dirty="0">
                <a:solidFill>
                  <a:srgbClr val="002060"/>
                </a:solidFill>
                <a:latin typeface="Garamond" panose="02020404030301010803" pitchFamily="18" charset="0"/>
              </a:rPr>
              <a:t>Any </a:t>
            </a:r>
            <a:r>
              <a:rPr sz="4400" spc="-229" dirty="0">
                <a:solidFill>
                  <a:srgbClr val="002060"/>
                </a:solidFill>
                <a:latin typeface="Garamond" panose="02020404030301010803" pitchFamily="18" charset="0"/>
              </a:rPr>
              <a:t>Questions?</a:t>
            </a:r>
            <a:endParaRPr sz="4400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2774" y="2003198"/>
            <a:ext cx="4721225" cy="3340723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ct val="110900"/>
              </a:lnSpc>
              <a:spcBef>
                <a:spcPts val="60"/>
              </a:spcBef>
            </a:pPr>
            <a:r>
              <a:rPr sz="2800" b="1" spc="-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Howard </a:t>
            </a:r>
            <a:r>
              <a:rPr sz="2800" b="1" spc="-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Greenfield,</a:t>
            </a:r>
            <a:r>
              <a:rPr sz="2800" b="1" spc="-1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b="1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MD </a:t>
            </a:r>
            <a:r>
              <a:rPr sz="2800" b="1" spc="-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hgreenfield@enhancehc.com</a:t>
            </a:r>
            <a:r>
              <a:rPr sz="2800" b="1" spc="-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b="1" spc="-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954-</a:t>
            </a:r>
            <a:r>
              <a:rPr sz="2800" b="1" spc="-9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242-</a:t>
            </a:r>
            <a:r>
              <a:rPr sz="2800" b="1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1296</a:t>
            </a:r>
            <a:endParaRPr sz="28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430"/>
              </a:spcBef>
            </a:pPr>
            <a:endParaRPr sz="28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12700" marR="594360">
              <a:lnSpc>
                <a:spcPct val="110900"/>
              </a:lnSpc>
            </a:pPr>
            <a:r>
              <a:rPr sz="2800" b="1" spc="-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Robert</a:t>
            </a:r>
            <a:r>
              <a:rPr sz="2800" b="1" spc="-1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b="1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Stiefel,</a:t>
            </a:r>
            <a:r>
              <a:rPr sz="2800" b="1" spc="-1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b="1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MD </a:t>
            </a:r>
            <a:r>
              <a:rPr sz="2800" b="1"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rstiefel@enhancehc.com</a:t>
            </a:r>
            <a:r>
              <a:rPr sz="2800" b="1"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800" b="1" spc="-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863-610-</a:t>
            </a:r>
            <a:r>
              <a:rPr sz="2800" b="1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2085</a:t>
            </a:r>
            <a:endParaRPr sz="28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1DEDE4A1-7AC0-3D53-EA65-4AC3F1A4397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693920" y="6551373"/>
            <a:ext cx="2804160" cy="276999"/>
          </a:xfrm>
        </p:spPr>
        <p:txBody>
          <a:bodyPr/>
          <a:lstStyle/>
          <a:p>
            <a:pPr algn="ctr"/>
            <a:fld id="{B6F15528-21DE-4FAA-801E-634DDDAF4B2B}" type="slidenum">
              <a:rPr lang="en-US" smtClean="0">
                <a:solidFill>
                  <a:srgbClr val="002060"/>
                </a:solidFill>
                <a:latin typeface="Garamond" panose="02020404030301010803" pitchFamily="18" charset="0"/>
              </a:rPr>
              <a:pPr algn="ctr"/>
              <a:t>37</a:t>
            </a:fld>
            <a:endParaRPr lang="en-US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95400" y="1219200"/>
            <a:ext cx="10134600" cy="5476875"/>
            <a:chOff x="323850" y="1381125"/>
            <a:chExt cx="11868150" cy="54768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69824" y="3724100"/>
              <a:ext cx="4122175" cy="31338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3850" y="1381125"/>
              <a:ext cx="8696325" cy="50958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772525" y="1447800"/>
              <a:ext cx="3333750" cy="40290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276225" y="161928"/>
            <a:ext cx="11639550" cy="940001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sz="4400" spc="-105" dirty="0">
                <a:solidFill>
                  <a:srgbClr val="002060"/>
                </a:solidFill>
                <a:latin typeface="Garamond" panose="02020404030301010803" pitchFamily="18" charset="0"/>
              </a:rPr>
              <a:t>Some</a:t>
            </a:r>
            <a:r>
              <a:rPr sz="4400" spc="-16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4400" spc="-105" dirty="0">
                <a:solidFill>
                  <a:srgbClr val="002060"/>
                </a:solidFill>
                <a:latin typeface="Garamond" panose="02020404030301010803" pitchFamily="18" charset="0"/>
              </a:rPr>
              <a:t>Numbers</a:t>
            </a:r>
            <a:r>
              <a:rPr sz="4400" spc="-85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4400" spc="-55" dirty="0">
                <a:solidFill>
                  <a:srgbClr val="002060"/>
                </a:solidFill>
                <a:latin typeface="Garamond" panose="02020404030301010803" pitchFamily="18" charset="0"/>
              </a:rPr>
              <a:t>are</a:t>
            </a:r>
            <a:r>
              <a:rPr sz="4400" spc="-11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6000" spc="-325" dirty="0">
                <a:solidFill>
                  <a:srgbClr val="FF0000"/>
                </a:solidFill>
                <a:latin typeface="Garamond" panose="02020404030301010803" pitchFamily="18" charset="0"/>
              </a:rPr>
              <a:t>REALLY</a:t>
            </a:r>
            <a:r>
              <a:rPr sz="6000" spc="-204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sz="6000" spc="-125" dirty="0">
                <a:solidFill>
                  <a:srgbClr val="FF0000"/>
                </a:solidFill>
                <a:latin typeface="Garamond" panose="02020404030301010803" pitchFamily="18" charset="0"/>
              </a:rPr>
              <a:t>BIG</a:t>
            </a:r>
            <a:endParaRPr sz="6000" dirty="0">
              <a:latin typeface="Garamond" panose="02020404030301010803" pitchFamily="18" charset="0"/>
            </a:endParaRP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49666A4C-E10D-B18B-FE87-7AA2D4F6A87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4693920" y="6551373"/>
            <a:ext cx="2804160" cy="276999"/>
          </a:xfrm>
        </p:spPr>
        <p:txBody>
          <a:bodyPr/>
          <a:lstStyle/>
          <a:p>
            <a:pPr algn="ctr"/>
            <a:fld id="{B6F15528-21DE-4FAA-801E-634DDDAF4B2B}" type="slidenum">
              <a:rPr lang="en-US" smtClean="0">
                <a:solidFill>
                  <a:srgbClr val="002060"/>
                </a:solidFill>
                <a:latin typeface="Garamond" panose="02020404030301010803" pitchFamily="18" charset="0"/>
              </a:rPr>
              <a:pPr algn="ctr"/>
              <a:t>4</a:t>
            </a:fld>
            <a:endParaRPr lang="en-US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14400" y="1600200"/>
            <a:ext cx="10847069" cy="4229100"/>
            <a:chOff x="457200" y="1562100"/>
            <a:chExt cx="11734800" cy="52959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69824" y="3724100"/>
              <a:ext cx="4122175" cy="31338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7200" y="1562100"/>
              <a:ext cx="11668125" cy="44767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72465" y="-152400"/>
            <a:ext cx="10847069" cy="1264512"/>
          </a:xfrm>
          <a:prstGeom prst="rect">
            <a:avLst/>
          </a:prstGeom>
        </p:spPr>
        <p:txBody>
          <a:bodyPr vert="horz" wrap="square" lIns="0" tIns="581723" rIns="0" bIns="0" rtlCol="0">
            <a:spAutoFit/>
          </a:bodyPr>
          <a:lstStyle/>
          <a:p>
            <a:pPr marL="1852930">
              <a:lnSpc>
                <a:spcPct val="100000"/>
              </a:lnSpc>
              <a:spcBef>
                <a:spcPts val="130"/>
              </a:spcBef>
            </a:pPr>
            <a:r>
              <a:rPr sz="4400" spc="-155" dirty="0">
                <a:solidFill>
                  <a:srgbClr val="002060"/>
                </a:solidFill>
                <a:latin typeface="Garamond" panose="02020404030301010803" pitchFamily="18" charset="0"/>
              </a:rPr>
              <a:t>Anesthesia</a:t>
            </a:r>
            <a:r>
              <a:rPr sz="4400" spc="-10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4400" spc="-160" dirty="0">
                <a:solidFill>
                  <a:srgbClr val="002060"/>
                </a:solidFill>
                <a:latin typeface="Garamond" panose="02020404030301010803" pitchFamily="18" charset="0"/>
              </a:rPr>
              <a:t>Financial</a:t>
            </a:r>
            <a:r>
              <a:rPr sz="4400" spc="-9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4400" spc="-110" dirty="0">
                <a:solidFill>
                  <a:srgbClr val="002060"/>
                </a:solidFill>
                <a:latin typeface="Garamond" panose="02020404030301010803" pitchFamily="18" charset="0"/>
              </a:rPr>
              <a:t>Drivers</a:t>
            </a:r>
            <a:endParaRPr sz="4400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F62BE92F-5DC7-58D3-03AD-E69DB27C4AFC}"/>
              </a:ext>
            </a:extLst>
          </p:cNvPr>
          <p:cNvSpPr txBox="1">
            <a:spLocks/>
          </p:cNvSpPr>
          <p:nvPr/>
        </p:nvSpPr>
        <p:spPr>
          <a:xfrm>
            <a:off x="4693920" y="6551373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B6F15528-21DE-4FAA-801E-634DDDAF4B2B}" type="slidenum">
              <a:rPr lang="en-US" smtClean="0">
                <a:solidFill>
                  <a:srgbClr val="002060"/>
                </a:solidFill>
                <a:latin typeface="Garamond" panose="02020404030301010803" pitchFamily="18" charset="0"/>
              </a:rPr>
              <a:pPr algn="ctr"/>
              <a:t>5</a:t>
            </a:fld>
            <a:endParaRPr lang="en-US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924800" y="3124200"/>
            <a:ext cx="4114800" cy="3609975"/>
            <a:chOff x="7715250" y="1885950"/>
            <a:chExt cx="4476750" cy="48482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44558" y="4756148"/>
              <a:ext cx="2547441" cy="197802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15250" y="1885950"/>
              <a:ext cx="4076700" cy="33051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72465" y="53593"/>
            <a:ext cx="10847069" cy="1030154"/>
          </a:xfrm>
          <a:prstGeom prst="rect">
            <a:avLst/>
          </a:prstGeom>
        </p:spPr>
        <p:txBody>
          <a:bodyPr vert="horz" wrap="square" lIns="0" tIns="349631" rIns="0" bIns="0" rtlCol="0">
            <a:spAutoFit/>
          </a:bodyPr>
          <a:lstStyle/>
          <a:p>
            <a:pPr marL="2270760">
              <a:lnSpc>
                <a:spcPct val="100000"/>
              </a:lnSpc>
              <a:spcBef>
                <a:spcPts val="130"/>
              </a:spcBef>
            </a:pPr>
            <a:r>
              <a:rPr sz="4400" spc="-85" dirty="0">
                <a:solidFill>
                  <a:srgbClr val="002060"/>
                </a:solidFill>
                <a:latin typeface="Garamond" panose="02020404030301010803" pitchFamily="18" charset="0"/>
              </a:rPr>
              <a:t>Fair</a:t>
            </a:r>
            <a:r>
              <a:rPr sz="4400" spc="-19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4400" dirty="0">
                <a:solidFill>
                  <a:srgbClr val="002060"/>
                </a:solidFill>
                <a:latin typeface="Garamond" panose="02020404030301010803" pitchFamily="18" charset="0"/>
              </a:rPr>
              <a:t>Market</a:t>
            </a:r>
            <a:r>
              <a:rPr sz="4400" spc="-220" dirty="0">
                <a:solidFill>
                  <a:srgbClr val="002060"/>
                </a:solidFill>
                <a:latin typeface="Garamond" panose="02020404030301010803" pitchFamily="18" charset="0"/>
              </a:rPr>
              <a:t> </a:t>
            </a:r>
            <a:r>
              <a:rPr sz="4400" spc="-105" dirty="0">
                <a:solidFill>
                  <a:srgbClr val="002060"/>
                </a:solidFill>
                <a:latin typeface="Garamond" panose="02020404030301010803" pitchFamily="18" charset="0"/>
              </a:rPr>
              <a:t>Compensation</a:t>
            </a:r>
            <a:endParaRPr sz="4400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90600" y="1325432"/>
            <a:ext cx="7172958" cy="441467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25"/>
              </a:spcBef>
              <a:buChar char="•"/>
              <a:tabLst>
                <a:tab pos="241300" algn="l"/>
              </a:tabLst>
            </a:pP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Surveys</a:t>
            </a:r>
            <a:r>
              <a:rPr sz="2000" spc="-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are </a:t>
            </a:r>
            <a:r>
              <a:rPr sz="2000" spc="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often</a:t>
            </a:r>
            <a:r>
              <a:rPr sz="2000" spc="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based</a:t>
            </a:r>
            <a:r>
              <a:rPr sz="2000" spc="1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on</a:t>
            </a:r>
            <a:r>
              <a:rPr sz="2000" spc="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older</a:t>
            </a:r>
            <a:r>
              <a:rPr sz="2000" spc="-1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data</a:t>
            </a:r>
            <a:endParaRPr sz="20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699135" marR="207010" lvl="1" indent="-229235">
              <a:lnSpc>
                <a:spcPts val="1800"/>
              </a:lnSpc>
              <a:spcBef>
                <a:spcPts val="520"/>
              </a:spcBef>
              <a:buChar char="•"/>
              <a:tabLst>
                <a:tab pos="699135" algn="l"/>
              </a:tabLst>
            </a:pPr>
            <a:r>
              <a:rPr sz="2000" spc="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Not</a:t>
            </a:r>
            <a:r>
              <a:rPr sz="2000" spc="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</a:t>
            </a:r>
            <a:r>
              <a:rPr sz="2000" spc="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issue</a:t>
            </a:r>
            <a:r>
              <a:rPr sz="2000" spc="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in</a:t>
            </a:r>
            <a:r>
              <a:rPr sz="2000" spc="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</a:t>
            </a:r>
            <a:r>
              <a:rPr sz="2000" spc="8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stable</a:t>
            </a:r>
            <a:r>
              <a:rPr sz="2000" spc="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market,</a:t>
            </a:r>
            <a:r>
              <a:rPr sz="2000" spc="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but</a:t>
            </a:r>
            <a:r>
              <a:rPr sz="2000" spc="1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can</a:t>
            </a:r>
            <a:r>
              <a:rPr sz="2000" spc="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be</a:t>
            </a:r>
            <a:r>
              <a:rPr sz="2000" spc="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misleading</a:t>
            </a:r>
            <a:r>
              <a:rPr sz="2000" spc="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in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the</a:t>
            </a:r>
            <a:r>
              <a:rPr sz="2000" spc="1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volatile</a:t>
            </a:r>
            <a:r>
              <a:rPr sz="2000" spc="1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anesthesia</a:t>
            </a:r>
            <a:r>
              <a:rPr sz="2000" spc="114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market</a:t>
            </a:r>
            <a:r>
              <a:rPr sz="2000" spc="1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of</a:t>
            </a:r>
            <a:r>
              <a:rPr sz="2000" spc="1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2025</a:t>
            </a:r>
            <a:endParaRPr sz="20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120"/>
              </a:spcBef>
              <a:buChar char="•"/>
              <a:tabLst>
                <a:tab pos="698500" algn="l"/>
              </a:tabLst>
            </a:pP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MGMA</a:t>
            </a:r>
            <a:r>
              <a:rPr sz="2000" spc="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lags </a:t>
            </a:r>
            <a:r>
              <a:rPr sz="20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12-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15</a:t>
            </a:r>
            <a:r>
              <a:rPr sz="2000" spc="8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months</a:t>
            </a:r>
            <a:endParaRPr sz="20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1300" marR="5080" indent="-229235">
              <a:lnSpc>
                <a:spcPts val="1800"/>
              </a:lnSpc>
              <a:spcBef>
                <a:spcPts val="1045"/>
              </a:spcBef>
              <a:buChar char="•"/>
              <a:tabLst>
                <a:tab pos="241300" algn="l"/>
              </a:tabLst>
            </a:pP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There</a:t>
            </a:r>
            <a:r>
              <a:rPr sz="2000" spc="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are</a:t>
            </a:r>
            <a:r>
              <a:rPr sz="2000" spc="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many</a:t>
            </a:r>
            <a:r>
              <a:rPr sz="2000" spc="-1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FMV</a:t>
            </a:r>
            <a:r>
              <a:rPr sz="2000" spc="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companies</a:t>
            </a:r>
            <a:r>
              <a:rPr sz="2000" spc="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and</a:t>
            </a:r>
            <a:r>
              <a:rPr sz="2000" spc="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surveys,</a:t>
            </a:r>
            <a:r>
              <a:rPr sz="20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often</a:t>
            </a:r>
            <a:r>
              <a:rPr sz="2000" spc="-1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show</a:t>
            </a:r>
            <a:r>
              <a:rPr sz="20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wide </a:t>
            </a:r>
            <a:r>
              <a:rPr sz="20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disparity</a:t>
            </a:r>
            <a:endParaRPr sz="20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1300" marR="337820" indent="-229235">
              <a:lnSpc>
                <a:spcPts val="1800"/>
              </a:lnSpc>
              <a:spcBef>
                <a:spcPts val="1055"/>
              </a:spcBef>
              <a:buChar char="•"/>
              <a:tabLst>
                <a:tab pos="241300" algn="l"/>
              </a:tabLst>
            </a:pP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GasWork.com</a:t>
            </a:r>
            <a:r>
              <a:rPr sz="2000" spc="1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offers</a:t>
            </a:r>
            <a:r>
              <a:rPr sz="2000" spc="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real</a:t>
            </a:r>
            <a:r>
              <a:rPr sz="2000" spc="1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time</a:t>
            </a:r>
            <a:r>
              <a:rPr sz="2000" spc="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snapshot</a:t>
            </a:r>
            <a:r>
              <a:rPr sz="2000" spc="1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but</a:t>
            </a:r>
            <a:r>
              <a:rPr sz="2000" spc="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heterogeneous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mix</a:t>
            </a:r>
            <a:r>
              <a:rPr sz="2000" spc="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1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of</a:t>
            </a:r>
            <a:r>
              <a:rPr sz="2000" spc="1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ads (</a:t>
            </a:r>
            <a:r>
              <a:rPr sz="2000" spc="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W-</a:t>
            </a:r>
            <a:r>
              <a:rPr sz="20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2,1099,</a:t>
            </a:r>
            <a:r>
              <a:rPr sz="2000" spc="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pain</a:t>
            </a:r>
            <a:r>
              <a:rPr sz="2000" spc="9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management,</a:t>
            </a:r>
            <a:r>
              <a:rPr sz="2000" spc="9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8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ASC</a:t>
            </a:r>
            <a:r>
              <a:rPr sz="2000" spc="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only)</a:t>
            </a:r>
            <a:endParaRPr sz="20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645"/>
              </a:spcBef>
              <a:buChar char="•"/>
              <a:tabLst>
                <a:tab pos="241300" algn="l"/>
              </a:tabLst>
            </a:pP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Local</a:t>
            </a:r>
            <a:r>
              <a:rPr sz="2000" spc="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market</a:t>
            </a:r>
            <a:r>
              <a:rPr sz="2000" spc="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job</a:t>
            </a:r>
            <a:r>
              <a:rPr sz="2000" spc="8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offers</a:t>
            </a:r>
            <a:r>
              <a:rPr sz="2000" spc="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are</a:t>
            </a:r>
            <a:r>
              <a:rPr sz="2000" spc="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key</a:t>
            </a:r>
            <a:r>
              <a:rPr sz="2000" spc="1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indicators</a:t>
            </a:r>
            <a:endParaRPr sz="20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560"/>
              </a:spcBef>
              <a:buChar char="•"/>
              <a:tabLst>
                <a:tab pos="241300" algn="l"/>
              </a:tabLst>
            </a:pPr>
            <a:r>
              <a:rPr sz="2000" spc="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Not</a:t>
            </a:r>
            <a:r>
              <a:rPr sz="2000" spc="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all</a:t>
            </a:r>
            <a:r>
              <a:rPr sz="2000" spc="1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groups</a:t>
            </a:r>
            <a:r>
              <a:rPr sz="2000" spc="1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have</a:t>
            </a:r>
            <a:r>
              <a:rPr sz="2000" spc="1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identical</a:t>
            </a:r>
            <a:r>
              <a:rPr sz="2000" spc="1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workload,</a:t>
            </a:r>
            <a:r>
              <a:rPr sz="2000" spc="8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adjustment</a:t>
            </a:r>
            <a:r>
              <a:rPr sz="2000" spc="1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based</a:t>
            </a:r>
            <a:r>
              <a:rPr sz="2000" spc="1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on:</a:t>
            </a:r>
            <a:endParaRPr sz="20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110"/>
              </a:spcBef>
              <a:buChar char="•"/>
              <a:tabLst>
                <a:tab pos="698500" algn="l"/>
              </a:tabLst>
            </a:pP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Call</a:t>
            </a:r>
            <a:r>
              <a:rPr sz="2000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frequency</a:t>
            </a:r>
            <a:r>
              <a:rPr sz="2000" spc="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and</a:t>
            </a:r>
            <a:r>
              <a:rPr sz="2000" spc="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value</a:t>
            </a:r>
            <a:r>
              <a:rPr sz="2000" spc="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1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of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call</a:t>
            </a:r>
            <a:endParaRPr sz="20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105"/>
              </a:spcBef>
              <a:buChar char="•"/>
              <a:tabLst>
                <a:tab pos="698500" algn="l"/>
              </a:tabLst>
            </a:pP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Annual</a:t>
            </a:r>
            <a:r>
              <a:rPr sz="2000" spc="9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hours</a:t>
            </a:r>
            <a:r>
              <a:rPr sz="2000" spc="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worked</a:t>
            </a:r>
            <a:endParaRPr sz="20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110"/>
              </a:spcBef>
              <a:buChar char="•"/>
              <a:tabLst>
                <a:tab pos="698500" algn="l"/>
              </a:tabLst>
            </a:pP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Case/patient</a:t>
            </a:r>
            <a:r>
              <a:rPr sz="2000" spc="4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complexity</a:t>
            </a:r>
            <a:endParaRPr sz="20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698500" lvl="1" indent="-228600">
              <a:lnSpc>
                <a:spcPct val="100000"/>
              </a:lnSpc>
              <a:spcBef>
                <a:spcPts val="110"/>
              </a:spcBef>
              <a:buChar char="•"/>
              <a:tabLst>
                <a:tab pos="698500" algn="l"/>
              </a:tabLst>
            </a:pP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Subspecialty</a:t>
            </a:r>
            <a:r>
              <a:rPr sz="2000" spc="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requirements-</a:t>
            </a:r>
            <a:r>
              <a:rPr sz="2000" spc="9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Cardiac,</a:t>
            </a:r>
            <a:r>
              <a:rPr sz="2000" spc="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Peds,</a:t>
            </a:r>
            <a:r>
              <a:rPr sz="2000" spc="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000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Trauma</a:t>
            </a:r>
            <a:endParaRPr sz="20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24800" y="5648005"/>
            <a:ext cx="1600200" cy="1086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5C56A437-DB7F-672E-E707-8CC1E681BDBE}"/>
              </a:ext>
            </a:extLst>
          </p:cNvPr>
          <p:cNvSpPr txBox="1">
            <a:spLocks/>
          </p:cNvSpPr>
          <p:nvPr/>
        </p:nvSpPr>
        <p:spPr>
          <a:xfrm>
            <a:off x="4693920" y="6551373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B6F15528-21DE-4FAA-801E-634DDDAF4B2B}" type="slidenum">
              <a:rPr lang="en-US" smtClean="0">
                <a:solidFill>
                  <a:srgbClr val="002060"/>
                </a:solidFill>
                <a:latin typeface="Garamond" panose="02020404030301010803" pitchFamily="18" charset="0"/>
              </a:rPr>
              <a:pPr algn="ctr"/>
              <a:t>6</a:t>
            </a:fld>
            <a:endParaRPr lang="en-US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6171" y="243353"/>
            <a:ext cx="5153025" cy="632224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4000" b="0" spc="-210" dirty="0">
                <a:solidFill>
                  <a:srgbClr val="E97031"/>
                </a:solidFill>
                <a:latin typeface="Garamond" panose="02020404030301010803" pitchFamily="18" charset="0"/>
              </a:rPr>
              <a:t>Surveys</a:t>
            </a:r>
            <a:r>
              <a:rPr sz="4000" b="0" spc="-254" dirty="0">
                <a:solidFill>
                  <a:srgbClr val="E97031"/>
                </a:solidFill>
                <a:latin typeface="Garamond" panose="02020404030301010803" pitchFamily="18" charset="0"/>
              </a:rPr>
              <a:t> </a:t>
            </a:r>
            <a:r>
              <a:rPr sz="4000" b="0" spc="-140" dirty="0">
                <a:solidFill>
                  <a:srgbClr val="E97031"/>
                </a:solidFill>
                <a:latin typeface="Garamond" panose="02020404030301010803" pitchFamily="18" charset="0"/>
              </a:rPr>
              <a:t>can</a:t>
            </a:r>
            <a:r>
              <a:rPr sz="4000" b="0" spc="-254" dirty="0">
                <a:solidFill>
                  <a:srgbClr val="E97031"/>
                </a:solidFill>
                <a:latin typeface="Garamond" panose="02020404030301010803" pitchFamily="18" charset="0"/>
              </a:rPr>
              <a:t> </a:t>
            </a:r>
            <a:r>
              <a:rPr sz="4000" b="0" spc="-170" dirty="0">
                <a:solidFill>
                  <a:srgbClr val="E97031"/>
                </a:solidFill>
                <a:latin typeface="Garamond" panose="02020404030301010803" pitchFamily="18" charset="0"/>
              </a:rPr>
              <a:t>be</a:t>
            </a:r>
            <a:r>
              <a:rPr sz="4000" b="0" spc="-250" dirty="0">
                <a:solidFill>
                  <a:srgbClr val="E97031"/>
                </a:solidFill>
                <a:latin typeface="Garamond" panose="02020404030301010803" pitchFamily="18" charset="0"/>
              </a:rPr>
              <a:t> </a:t>
            </a:r>
            <a:r>
              <a:rPr sz="4000" spc="-160" dirty="0">
                <a:solidFill>
                  <a:srgbClr val="E97031"/>
                </a:solidFill>
                <a:latin typeface="Garamond" panose="02020404030301010803" pitchFamily="18" charset="0"/>
              </a:rPr>
              <a:t>deceiving</a:t>
            </a:r>
            <a:r>
              <a:rPr sz="4000" b="0" spc="-160" dirty="0">
                <a:solidFill>
                  <a:srgbClr val="E97031"/>
                </a:solidFill>
                <a:latin typeface="Garamond" panose="02020404030301010803" pitchFamily="18" charset="0"/>
              </a:rPr>
              <a:t>!!</a:t>
            </a:r>
            <a:endParaRPr sz="4000" dirty="0">
              <a:latin typeface="Garamond" panose="02020404030301010803" pitchFamily="18" charset="0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28446" y="2336387"/>
            <a:ext cx="3286760" cy="86995"/>
            <a:chOff x="628446" y="2336387"/>
            <a:chExt cx="3286760" cy="86995"/>
          </a:xfrm>
        </p:grpSpPr>
        <p:sp>
          <p:nvSpPr>
            <p:cNvPr id="4" name="object 4"/>
            <p:cNvSpPr/>
            <p:nvPr/>
          </p:nvSpPr>
          <p:spPr>
            <a:xfrm>
              <a:off x="647700" y="2360475"/>
              <a:ext cx="3248660" cy="41275"/>
            </a:xfrm>
            <a:custGeom>
              <a:avLst/>
              <a:gdLst/>
              <a:ahLst/>
              <a:cxnLst/>
              <a:rect l="l" t="t" r="r" b="b"/>
              <a:pathLst>
                <a:path w="3248660" h="41275">
                  <a:moveTo>
                    <a:pt x="949776" y="28"/>
                  </a:moveTo>
                  <a:lnTo>
                    <a:pt x="908617" y="0"/>
                  </a:lnTo>
                  <a:lnTo>
                    <a:pt x="868796" y="772"/>
                  </a:lnTo>
                  <a:lnTo>
                    <a:pt x="828237" y="2192"/>
                  </a:lnTo>
                  <a:lnTo>
                    <a:pt x="681380" y="8787"/>
                  </a:lnTo>
                  <a:lnTo>
                    <a:pt x="557024" y="13502"/>
                  </a:lnTo>
                  <a:lnTo>
                    <a:pt x="408641" y="19688"/>
                  </a:lnTo>
                  <a:lnTo>
                    <a:pt x="365138" y="21166"/>
                  </a:lnTo>
                  <a:lnTo>
                    <a:pt x="322275" y="22155"/>
                  </a:lnTo>
                  <a:lnTo>
                    <a:pt x="278650" y="22539"/>
                  </a:lnTo>
                  <a:lnTo>
                    <a:pt x="232860" y="22199"/>
                  </a:lnTo>
                  <a:lnTo>
                    <a:pt x="183503" y="21018"/>
                  </a:lnTo>
                  <a:lnTo>
                    <a:pt x="129176" y="18878"/>
                  </a:lnTo>
                  <a:lnTo>
                    <a:pt x="68475" y="15661"/>
                  </a:lnTo>
                  <a:lnTo>
                    <a:pt x="0" y="11249"/>
                  </a:lnTo>
                  <a:lnTo>
                    <a:pt x="368" y="18488"/>
                  </a:lnTo>
                  <a:lnTo>
                    <a:pt x="838" y="21282"/>
                  </a:lnTo>
                  <a:lnTo>
                    <a:pt x="0" y="30299"/>
                  </a:lnTo>
                  <a:lnTo>
                    <a:pt x="45362" y="30022"/>
                  </a:lnTo>
                  <a:lnTo>
                    <a:pt x="90248" y="30127"/>
                  </a:lnTo>
                  <a:lnTo>
                    <a:pt x="135110" y="30523"/>
                  </a:lnTo>
                  <a:lnTo>
                    <a:pt x="274084" y="32535"/>
                  </a:lnTo>
                  <a:lnTo>
                    <a:pt x="374923" y="33650"/>
                  </a:lnTo>
                  <a:lnTo>
                    <a:pt x="429158" y="33864"/>
                  </a:lnTo>
                  <a:lnTo>
                    <a:pt x="486542" y="33728"/>
                  </a:lnTo>
                  <a:lnTo>
                    <a:pt x="547528" y="33149"/>
                  </a:lnTo>
                  <a:lnTo>
                    <a:pt x="612568" y="32037"/>
                  </a:lnTo>
                  <a:lnTo>
                    <a:pt x="750859" y="28722"/>
                  </a:lnTo>
                  <a:lnTo>
                    <a:pt x="813691" y="28037"/>
                  </a:lnTo>
                  <a:lnTo>
                    <a:pt x="871372" y="28072"/>
                  </a:lnTo>
                  <a:lnTo>
                    <a:pt x="924660" y="28657"/>
                  </a:lnTo>
                  <a:lnTo>
                    <a:pt x="974313" y="29619"/>
                  </a:lnTo>
                  <a:lnTo>
                    <a:pt x="1109052" y="33053"/>
                  </a:lnTo>
                  <a:lnTo>
                    <a:pt x="1151752" y="33808"/>
                  </a:lnTo>
                  <a:lnTo>
                    <a:pt x="1194611" y="34081"/>
                  </a:lnTo>
                  <a:lnTo>
                    <a:pt x="1238386" y="33702"/>
                  </a:lnTo>
                  <a:lnTo>
                    <a:pt x="1283837" y="32499"/>
                  </a:lnTo>
                  <a:lnTo>
                    <a:pt x="1386092" y="27577"/>
                  </a:lnTo>
                  <a:lnTo>
                    <a:pt x="1433891" y="25827"/>
                  </a:lnTo>
                  <a:lnTo>
                    <a:pt x="1477030" y="24906"/>
                  </a:lnTo>
                  <a:lnTo>
                    <a:pt x="1517422" y="24673"/>
                  </a:lnTo>
                  <a:lnTo>
                    <a:pt x="1556977" y="24983"/>
                  </a:lnTo>
                  <a:lnTo>
                    <a:pt x="1745064" y="28820"/>
                  </a:lnTo>
                  <a:lnTo>
                    <a:pt x="1809111" y="29715"/>
                  </a:lnTo>
                  <a:lnTo>
                    <a:pt x="1883791" y="30299"/>
                  </a:lnTo>
                  <a:lnTo>
                    <a:pt x="1946653" y="30200"/>
                  </a:lnTo>
                  <a:lnTo>
                    <a:pt x="2008365" y="29419"/>
                  </a:lnTo>
                  <a:lnTo>
                    <a:pt x="2068759" y="28132"/>
                  </a:lnTo>
                  <a:lnTo>
                    <a:pt x="2127670" y="26511"/>
                  </a:lnTo>
                  <a:lnTo>
                    <a:pt x="2293826" y="21393"/>
                  </a:lnTo>
                  <a:lnTo>
                    <a:pt x="2345130" y="20182"/>
                  </a:lnTo>
                  <a:lnTo>
                    <a:pt x="2394115" y="19509"/>
                  </a:lnTo>
                  <a:lnTo>
                    <a:pt x="2440615" y="19547"/>
                  </a:lnTo>
                  <a:lnTo>
                    <a:pt x="2484462" y="20471"/>
                  </a:lnTo>
                  <a:lnTo>
                    <a:pt x="2525490" y="22455"/>
                  </a:lnTo>
                  <a:lnTo>
                    <a:pt x="2563531" y="25673"/>
                  </a:lnTo>
                  <a:lnTo>
                    <a:pt x="2598420" y="30299"/>
                  </a:lnTo>
                  <a:lnTo>
                    <a:pt x="2637678" y="35217"/>
                  </a:lnTo>
                  <a:lnTo>
                    <a:pt x="2683041" y="38509"/>
                  </a:lnTo>
                  <a:lnTo>
                    <a:pt x="2733329" y="40397"/>
                  </a:lnTo>
                  <a:lnTo>
                    <a:pt x="2787366" y="41100"/>
                  </a:lnTo>
                  <a:lnTo>
                    <a:pt x="2843974" y="40836"/>
                  </a:lnTo>
                  <a:lnTo>
                    <a:pt x="2901974" y="39826"/>
                  </a:lnTo>
                  <a:lnTo>
                    <a:pt x="2960188" y="38289"/>
                  </a:lnTo>
                  <a:lnTo>
                    <a:pt x="3171637" y="31264"/>
                  </a:lnTo>
                  <a:lnTo>
                    <a:pt x="3213257" y="30387"/>
                  </a:lnTo>
                  <a:lnTo>
                    <a:pt x="3248025" y="30299"/>
                  </a:lnTo>
                  <a:lnTo>
                    <a:pt x="3248405" y="21155"/>
                  </a:lnTo>
                  <a:lnTo>
                    <a:pt x="3247771" y="15948"/>
                  </a:lnTo>
                  <a:lnTo>
                    <a:pt x="3248025" y="11249"/>
                  </a:lnTo>
                  <a:lnTo>
                    <a:pt x="3194449" y="16484"/>
                  </a:lnTo>
                  <a:lnTo>
                    <a:pt x="3139700" y="19729"/>
                  </a:lnTo>
                  <a:lnTo>
                    <a:pt x="3084174" y="21271"/>
                  </a:lnTo>
                  <a:lnTo>
                    <a:pt x="3028265" y="21397"/>
                  </a:lnTo>
                  <a:lnTo>
                    <a:pt x="2972369" y="20393"/>
                  </a:lnTo>
                  <a:lnTo>
                    <a:pt x="2916880" y="18546"/>
                  </a:lnTo>
                  <a:lnTo>
                    <a:pt x="2862193" y="16142"/>
                  </a:lnTo>
                  <a:lnTo>
                    <a:pt x="2706901" y="8455"/>
                  </a:lnTo>
                  <a:lnTo>
                    <a:pt x="2659376" y="6689"/>
                  </a:lnTo>
                  <a:lnTo>
                    <a:pt x="2614630" y="5799"/>
                  </a:lnTo>
                  <a:lnTo>
                    <a:pt x="2573057" y="6072"/>
                  </a:lnTo>
                  <a:lnTo>
                    <a:pt x="2535052" y="7793"/>
                  </a:lnTo>
                  <a:lnTo>
                    <a:pt x="2458042" y="15697"/>
                  </a:lnTo>
                  <a:lnTo>
                    <a:pt x="2409773" y="18217"/>
                  </a:lnTo>
                  <a:lnTo>
                    <a:pt x="2357332" y="19143"/>
                  </a:lnTo>
                  <a:lnTo>
                    <a:pt x="2301846" y="18813"/>
                  </a:lnTo>
                  <a:lnTo>
                    <a:pt x="2244445" y="17562"/>
                  </a:lnTo>
                  <a:lnTo>
                    <a:pt x="2186257" y="15726"/>
                  </a:lnTo>
                  <a:lnTo>
                    <a:pt x="2072033" y="11644"/>
                  </a:lnTo>
                  <a:lnTo>
                    <a:pt x="2018254" y="10070"/>
                  </a:lnTo>
                  <a:lnTo>
                    <a:pt x="1968201" y="9256"/>
                  </a:lnTo>
                  <a:lnTo>
                    <a:pt x="1923004" y="9537"/>
                  </a:lnTo>
                  <a:lnTo>
                    <a:pt x="1883791" y="11249"/>
                  </a:lnTo>
                  <a:lnTo>
                    <a:pt x="1850698" y="13415"/>
                  </a:lnTo>
                  <a:lnTo>
                    <a:pt x="1813107" y="15515"/>
                  </a:lnTo>
                  <a:lnTo>
                    <a:pt x="1771452" y="17481"/>
                  </a:lnTo>
                  <a:lnTo>
                    <a:pt x="1726167" y="19247"/>
                  </a:lnTo>
                  <a:lnTo>
                    <a:pt x="1677686" y="20746"/>
                  </a:lnTo>
                  <a:lnTo>
                    <a:pt x="1626446" y="21913"/>
                  </a:lnTo>
                  <a:lnTo>
                    <a:pt x="1572879" y="22679"/>
                  </a:lnTo>
                  <a:lnTo>
                    <a:pt x="1517420" y="22979"/>
                  </a:lnTo>
                  <a:lnTo>
                    <a:pt x="1460505" y="22746"/>
                  </a:lnTo>
                  <a:lnTo>
                    <a:pt x="1402568" y="21913"/>
                  </a:lnTo>
                  <a:lnTo>
                    <a:pt x="1344043" y="20413"/>
                  </a:lnTo>
                  <a:lnTo>
                    <a:pt x="1285365" y="18180"/>
                  </a:lnTo>
                  <a:lnTo>
                    <a:pt x="1226969" y="15148"/>
                  </a:lnTo>
                  <a:lnTo>
                    <a:pt x="1102028" y="6469"/>
                  </a:lnTo>
                  <a:lnTo>
                    <a:pt x="1044406" y="3108"/>
                  </a:lnTo>
                  <a:lnTo>
                    <a:pt x="994347" y="1013"/>
                  </a:lnTo>
                  <a:lnTo>
                    <a:pt x="949776" y="28"/>
                  </a:lnTo>
                  <a:close/>
                </a:path>
              </a:pathLst>
            </a:custGeom>
            <a:solidFill>
              <a:srgbClr val="E970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47496" y="2355437"/>
              <a:ext cx="3248660" cy="48895"/>
            </a:xfrm>
            <a:custGeom>
              <a:avLst/>
              <a:gdLst/>
              <a:ahLst/>
              <a:cxnLst/>
              <a:rect l="l" t="t" r="r" b="b"/>
              <a:pathLst>
                <a:path w="3248660" h="48894">
                  <a:moveTo>
                    <a:pt x="203" y="16287"/>
                  </a:moveTo>
                  <a:lnTo>
                    <a:pt x="59712" y="11068"/>
                  </a:lnTo>
                  <a:lnTo>
                    <a:pt x="118295" y="6886"/>
                  </a:lnTo>
                  <a:lnTo>
                    <a:pt x="175789" y="3714"/>
                  </a:lnTo>
                  <a:lnTo>
                    <a:pt x="232030" y="1527"/>
                  </a:lnTo>
                  <a:lnTo>
                    <a:pt x="286856" y="298"/>
                  </a:lnTo>
                  <a:lnTo>
                    <a:pt x="340104" y="0"/>
                  </a:lnTo>
                  <a:lnTo>
                    <a:pt x="391610" y="606"/>
                  </a:lnTo>
                  <a:lnTo>
                    <a:pt x="441213" y="2091"/>
                  </a:lnTo>
                  <a:lnTo>
                    <a:pt x="488748" y="4429"/>
                  </a:lnTo>
                  <a:lnTo>
                    <a:pt x="534053" y="7591"/>
                  </a:lnTo>
                  <a:lnTo>
                    <a:pt x="576965" y="11553"/>
                  </a:lnTo>
                  <a:lnTo>
                    <a:pt x="617321" y="16287"/>
                  </a:lnTo>
                  <a:lnTo>
                    <a:pt x="654127" y="20343"/>
                  </a:lnTo>
                  <a:lnTo>
                    <a:pt x="692612" y="23174"/>
                  </a:lnTo>
                  <a:lnTo>
                    <a:pt x="732916" y="24929"/>
                  </a:lnTo>
                  <a:lnTo>
                    <a:pt x="775179" y="25758"/>
                  </a:lnTo>
                  <a:lnTo>
                    <a:pt x="819543" y="25811"/>
                  </a:lnTo>
                  <a:lnTo>
                    <a:pt x="866147" y="25239"/>
                  </a:lnTo>
                  <a:lnTo>
                    <a:pt x="915132" y="24190"/>
                  </a:lnTo>
                  <a:lnTo>
                    <a:pt x="966638" y="22815"/>
                  </a:lnTo>
                  <a:lnTo>
                    <a:pt x="1020806" y="21263"/>
                  </a:lnTo>
                  <a:lnTo>
                    <a:pt x="1077775" y="19685"/>
                  </a:lnTo>
                  <a:lnTo>
                    <a:pt x="1137688" y="18229"/>
                  </a:lnTo>
                  <a:lnTo>
                    <a:pt x="1200682" y="17047"/>
                  </a:lnTo>
                  <a:lnTo>
                    <a:pt x="1266901" y="16287"/>
                  </a:lnTo>
                  <a:lnTo>
                    <a:pt x="1332636" y="16044"/>
                  </a:lnTo>
                  <a:lnTo>
                    <a:pt x="1394409" y="16238"/>
                  </a:lnTo>
                  <a:lnTo>
                    <a:pt x="1452696" y="16761"/>
                  </a:lnTo>
                  <a:lnTo>
                    <a:pt x="1507975" y="17505"/>
                  </a:lnTo>
                  <a:lnTo>
                    <a:pt x="1560725" y="18361"/>
                  </a:lnTo>
                  <a:lnTo>
                    <a:pt x="1611424" y="19223"/>
                  </a:lnTo>
                  <a:lnTo>
                    <a:pt x="1660549" y="19980"/>
                  </a:lnTo>
                  <a:lnTo>
                    <a:pt x="1708578" y="20526"/>
                  </a:lnTo>
                  <a:lnTo>
                    <a:pt x="1755990" y="20751"/>
                  </a:lnTo>
                  <a:lnTo>
                    <a:pt x="1803262" y="20548"/>
                  </a:lnTo>
                  <a:lnTo>
                    <a:pt x="1850871" y="19809"/>
                  </a:lnTo>
                  <a:lnTo>
                    <a:pt x="1899298" y="18424"/>
                  </a:lnTo>
                  <a:lnTo>
                    <a:pt x="1949018" y="16287"/>
                  </a:lnTo>
                  <a:lnTo>
                    <a:pt x="2000571" y="14354"/>
                  </a:lnTo>
                  <a:lnTo>
                    <a:pt x="2053886" y="13514"/>
                  </a:lnTo>
                  <a:lnTo>
                    <a:pt x="2108524" y="13556"/>
                  </a:lnTo>
                  <a:lnTo>
                    <a:pt x="2164046" y="14271"/>
                  </a:lnTo>
                  <a:lnTo>
                    <a:pt x="2220014" y="15448"/>
                  </a:lnTo>
                  <a:lnTo>
                    <a:pt x="2275987" y="16877"/>
                  </a:lnTo>
                  <a:lnTo>
                    <a:pt x="2331529" y="18348"/>
                  </a:lnTo>
                  <a:lnTo>
                    <a:pt x="2386200" y="19652"/>
                  </a:lnTo>
                  <a:lnTo>
                    <a:pt x="2439561" y="20576"/>
                  </a:lnTo>
                  <a:lnTo>
                    <a:pt x="2491174" y="20912"/>
                  </a:lnTo>
                  <a:lnTo>
                    <a:pt x="2540600" y="20450"/>
                  </a:lnTo>
                  <a:lnTo>
                    <a:pt x="2587400" y="18978"/>
                  </a:lnTo>
                  <a:lnTo>
                    <a:pt x="2631135" y="16287"/>
                  </a:lnTo>
                  <a:lnTo>
                    <a:pt x="2679012" y="13326"/>
                  </a:lnTo>
                  <a:lnTo>
                    <a:pt x="2730856" y="11604"/>
                  </a:lnTo>
                  <a:lnTo>
                    <a:pt x="2785670" y="10912"/>
                  </a:lnTo>
                  <a:lnTo>
                    <a:pt x="2842458" y="11038"/>
                  </a:lnTo>
                  <a:lnTo>
                    <a:pt x="2900223" y="11773"/>
                  </a:lnTo>
                  <a:lnTo>
                    <a:pt x="2957969" y="12906"/>
                  </a:lnTo>
                  <a:lnTo>
                    <a:pt x="3014699" y="14227"/>
                  </a:lnTo>
                  <a:lnTo>
                    <a:pt x="3069416" y="15525"/>
                  </a:lnTo>
                  <a:lnTo>
                    <a:pt x="3121125" y="16591"/>
                  </a:lnTo>
                  <a:lnTo>
                    <a:pt x="3168827" y="17213"/>
                  </a:lnTo>
                  <a:lnTo>
                    <a:pt x="3211527" y="17182"/>
                  </a:lnTo>
                  <a:lnTo>
                    <a:pt x="3248228" y="16287"/>
                  </a:lnTo>
                  <a:lnTo>
                    <a:pt x="3247466" y="24796"/>
                  </a:lnTo>
                  <a:lnTo>
                    <a:pt x="3247847" y="28860"/>
                  </a:lnTo>
                  <a:lnTo>
                    <a:pt x="3248228" y="35337"/>
                  </a:lnTo>
                  <a:lnTo>
                    <a:pt x="3209201" y="36115"/>
                  </a:lnTo>
                  <a:lnTo>
                    <a:pt x="3164075" y="36344"/>
                  </a:lnTo>
                  <a:lnTo>
                    <a:pt x="3113913" y="36130"/>
                  </a:lnTo>
                  <a:lnTo>
                    <a:pt x="3059777" y="35582"/>
                  </a:lnTo>
                  <a:lnTo>
                    <a:pt x="3002729" y="34806"/>
                  </a:lnTo>
                  <a:lnTo>
                    <a:pt x="2943833" y="33911"/>
                  </a:lnTo>
                  <a:lnTo>
                    <a:pt x="2884150" y="33004"/>
                  </a:lnTo>
                  <a:lnTo>
                    <a:pt x="2824744" y="32192"/>
                  </a:lnTo>
                  <a:lnTo>
                    <a:pt x="2766676" y="31582"/>
                  </a:lnTo>
                  <a:lnTo>
                    <a:pt x="2711008" y="31283"/>
                  </a:lnTo>
                  <a:lnTo>
                    <a:pt x="2658805" y="31401"/>
                  </a:lnTo>
                  <a:lnTo>
                    <a:pt x="2611127" y="32045"/>
                  </a:lnTo>
                  <a:lnTo>
                    <a:pt x="2569037" y="33321"/>
                  </a:lnTo>
                  <a:lnTo>
                    <a:pt x="2533599" y="35337"/>
                  </a:lnTo>
                  <a:lnTo>
                    <a:pt x="2500283" y="37023"/>
                  </a:lnTo>
                  <a:lnTo>
                    <a:pt x="2424431" y="36758"/>
                  </a:lnTo>
                  <a:lnTo>
                    <a:pt x="2382084" y="35326"/>
                  </a:lnTo>
                  <a:lnTo>
                    <a:pt x="2336917" y="33375"/>
                  </a:lnTo>
                  <a:lnTo>
                    <a:pt x="2289023" y="31165"/>
                  </a:lnTo>
                  <a:lnTo>
                    <a:pt x="2238498" y="28955"/>
                  </a:lnTo>
                  <a:lnTo>
                    <a:pt x="2185437" y="27006"/>
                  </a:lnTo>
                  <a:lnTo>
                    <a:pt x="2129933" y="25578"/>
                  </a:lnTo>
                  <a:lnTo>
                    <a:pt x="2072081" y="24929"/>
                  </a:lnTo>
                  <a:lnTo>
                    <a:pt x="2011978" y="25321"/>
                  </a:lnTo>
                  <a:lnTo>
                    <a:pt x="1949716" y="27013"/>
                  </a:lnTo>
                  <a:lnTo>
                    <a:pt x="1885390" y="30265"/>
                  </a:lnTo>
                  <a:lnTo>
                    <a:pt x="1819097" y="35337"/>
                  </a:lnTo>
                  <a:lnTo>
                    <a:pt x="1751268" y="40941"/>
                  </a:lnTo>
                  <a:lnTo>
                    <a:pt x="1691665" y="44826"/>
                  </a:lnTo>
                  <a:lnTo>
                    <a:pt x="1638857" y="47204"/>
                  </a:lnTo>
                  <a:lnTo>
                    <a:pt x="1591412" y="48292"/>
                  </a:lnTo>
                  <a:lnTo>
                    <a:pt x="1547897" y="48302"/>
                  </a:lnTo>
                  <a:lnTo>
                    <a:pt x="1506882" y="47450"/>
                  </a:lnTo>
                  <a:lnTo>
                    <a:pt x="1466935" y="45949"/>
                  </a:lnTo>
                  <a:lnTo>
                    <a:pt x="1426623" y="44015"/>
                  </a:lnTo>
                  <a:lnTo>
                    <a:pt x="1384516" y="41861"/>
                  </a:lnTo>
                  <a:lnTo>
                    <a:pt x="1339181" y="39702"/>
                  </a:lnTo>
                  <a:lnTo>
                    <a:pt x="1289186" y="37752"/>
                  </a:lnTo>
                  <a:lnTo>
                    <a:pt x="1233100" y="36226"/>
                  </a:lnTo>
                  <a:lnTo>
                    <a:pt x="1169492" y="35337"/>
                  </a:lnTo>
                  <a:lnTo>
                    <a:pt x="1131004" y="35189"/>
                  </a:lnTo>
                  <a:lnTo>
                    <a:pt x="1092163" y="35286"/>
                  </a:lnTo>
                  <a:lnTo>
                    <a:pt x="1052859" y="35595"/>
                  </a:lnTo>
                  <a:lnTo>
                    <a:pt x="1012983" y="36082"/>
                  </a:lnTo>
                  <a:lnTo>
                    <a:pt x="972424" y="36715"/>
                  </a:lnTo>
                  <a:lnTo>
                    <a:pt x="931072" y="37461"/>
                  </a:lnTo>
                  <a:lnTo>
                    <a:pt x="888817" y="38287"/>
                  </a:lnTo>
                  <a:lnTo>
                    <a:pt x="845550" y="39159"/>
                  </a:lnTo>
                  <a:lnTo>
                    <a:pt x="801160" y="40044"/>
                  </a:lnTo>
                  <a:lnTo>
                    <a:pt x="755537" y="40910"/>
                  </a:lnTo>
                  <a:lnTo>
                    <a:pt x="708571" y="41723"/>
                  </a:lnTo>
                  <a:lnTo>
                    <a:pt x="660152" y="42451"/>
                  </a:lnTo>
                  <a:lnTo>
                    <a:pt x="610171" y="43060"/>
                  </a:lnTo>
                  <a:lnTo>
                    <a:pt x="558517" y="43516"/>
                  </a:lnTo>
                  <a:lnTo>
                    <a:pt x="505080" y="43788"/>
                  </a:lnTo>
                  <a:lnTo>
                    <a:pt x="449750" y="43842"/>
                  </a:lnTo>
                  <a:lnTo>
                    <a:pt x="392418" y="43645"/>
                  </a:lnTo>
                  <a:lnTo>
                    <a:pt x="332972" y="43164"/>
                  </a:lnTo>
                  <a:lnTo>
                    <a:pt x="271304" y="42365"/>
                  </a:lnTo>
                  <a:lnTo>
                    <a:pt x="207303" y="41216"/>
                  </a:lnTo>
                  <a:lnTo>
                    <a:pt x="140859" y="39684"/>
                  </a:lnTo>
                  <a:lnTo>
                    <a:pt x="71862" y="37735"/>
                  </a:lnTo>
                  <a:lnTo>
                    <a:pt x="203" y="35337"/>
                  </a:lnTo>
                  <a:lnTo>
                    <a:pt x="152" y="29241"/>
                  </a:lnTo>
                  <a:lnTo>
                    <a:pt x="0" y="23018"/>
                  </a:lnTo>
                  <a:lnTo>
                    <a:pt x="203" y="16287"/>
                  </a:lnTo>
                  <a:close/>
                </a:path>
              </a:pathLst>
            </a:custGeom>
            <a:ln w="38100">
              <a:solidFill>
                <a:srgbClr val="E970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376936" y="1066800"/>
            <a:ext cx="5001895" cy="313092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2455"/>
              </a:lnSpc>
              <a:spcBef>
                <a:spcPts val="125"/>
              </a:spcBef>
            </a:pPr>
            <a:r>
              <a:rPr sz="2400" b="1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Uninformed</a:t>
            </a:r>
            <a:r>
              <a:rPr sz="2400" b="1" spc="-1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b="1" spc="-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analysis</a:t>
            </a:r>
            <a:r>
              <a:rPr sz="2400" b="1"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b="1"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may</a:t>
            </a:r>
            <a:r>
              <a:rPr sz="2400" b="1" spc="-1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b="1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use</a:t>
            </a:r>
            <a:endParaRPr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12700">
              <a:lnSpc>
                <a:spcPts val="2365"/>
              </a:lnSpc>
            </a:pPr>
            <a:r>
              <a:rPr sz="2400" b="1" spc="-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government</a:t>
            </a:r>
            <a:r>
              <a:rPr sz="2400" b="1" spc="-1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b="1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data</a:t>
            </a:r>
            <a:r>
              <a:rPr sz="2400" b="1" spc="-1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b="1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as</a:t>
            </a:r>
            <a:r>
              <a:rPr sz="2400" b="1" spc="-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b="1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</a:t>
            </a:r>
            <a:r>
              <a:rPr sz="2400" b="1" spc="-1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b="1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real</a:t>
            </a:r>
            <a:r>
              <a:rPr sz="2400" b="1" spc="-18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b="1" spc="-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view</a:t>
            </a:r>
            <a:r>
              <a:rPr sz="2400" b="1" spc="-1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b="1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of</a:t>
            </a:r>
            <a:endParaRPr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12700" marR="5080">
              <a:lnSpc>
                <a:spcPts val="2400"/>
              </a:lnSpc>
              <a:spcBef>
                <a:spcPts val="145"/>
              </a:spcBef>
            </a:pPr>
            <a:r>
              <a:rPr sz="2400" b="1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FMV.</a:t>
            </a:r>
            <a:r>
              <a:rPr sz="2400" b="1" spc="2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b="1" spc="-9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This</a:t>
            </a:r>
            <a:r>
              <a:rPr sz="2400" b="1" spc="-15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b="1" spc="-4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may</a:t>
            </a:r>
            <a:r>
              <a:rPr sz="2400" b="1" spc="-18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b="1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be</a:t>
            </a:r>
            <a:r>
              <a:rPr sz="2400" b="1" spc="-1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b="1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the</a:t>
            </a:r>
            <a:r>
              <a:rPr sz="2400" b="1" spc="-10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b="1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first</a:t>
            </a:r>
            <a:r>
              <a:rPr sz="2400" b="1" spc="-17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b="1" spc="-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perspective</a:t>
            </a:r>
            <a:r>
              <a:rPr sz="2400" b="1" spc="-1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b="1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of </a:t>
            </a:r>
            <a:r>
              <a:rPr sz="2400" b="1" spc="-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hospital</a:t>
            </a:r>
            <a:r>
              <a:rPr sz="2400" b="1" spc="-1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b="1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leaders</a:t>
            </a:r>
            <a:r>
              <a:rPr sz="2400" b="1" spc="-12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b="1" spc="-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or</a:t>
            </a:r>
            <a:r>
              <a:rPr sz="2400" b="1" spc="-18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b="1" spc="-8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FMV</a:t>
            </a:r>
            <a:r>
              <a:rPr sz="2400" b="1" spc="-114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b="1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firms</a:t>
            </a:r>
            <a:endParaRPr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1030"/>
              </a:spcBef>
            </a:pPr>
            <a:endParaRPr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  <a:p>
            <a:pPr marL="12700" marR="79375">
              <a:lnSpc>
                <a:spcPct val="92200"/>
              </a:lnSpc>
            </a:pPr>
            <a:r>
              <a:rPr sz="2400" b="1" spc="-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Here’s</a:t>
            </a:r>
            <a:r>
              <a:rPr sz="2400" b="1" spc="-114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b="1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annual</a:t>
            </a:r>
            <a:r>
              <a:rPr sz="2400" b="1" spc="-16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b="1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mean</a:t>
            </a:r>
            <a:r>
              <a:rPr sz="2400" b="1" spc="-1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b="1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anesthesiologist </a:t>
            </a:r>
            <a:r>
              <a:rPr sz="2400" b="1" spc="-7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pay</a:t>
            </a:r>
            <a:r>
              <a:rPr sz="2400" b="1" spc="-8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b="1" spc="-5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for</a:t>
            </a:r>
            <a:r>
              <a:rPr sz="2400" b="1" spc="-10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b="1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the</a:t>
            </a:r>
            <a:r>
              <a:rPr sz="2400" b="1" spc="-1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b="1" spc="-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24</a:t>
            </a:r>
            <a:r>
              <a:rPr sz="2400" b="1" spc="-16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b="1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states</a:t>
            </a:r>
            <a:r>
              <a:rPr sz="2400" b="1" spc="-1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b="1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and</a:t>
            </a:r>
            <a:r>
              <a:rPr sz="2400" b="1" spc="-1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b="1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Washington, </a:t>
            </a:r>
            <a:r>
              <a:rPr sz="2400" b="1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D.C.,</a:t>
            </a:r>
            <a:r>
              <a:rPr sz="2400" b="1" spc="-10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b="1" spc="-4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which</a:t>
            </a:r>
            <a:r>
              <a:rPr sz="2400" b="1" spc="-1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b="1" spc="-2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were</a:t>
            </a:r>
            <a:r>
              <a:rPr sz="2400" b="1" spc="-9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b="1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released</a:t>
            </a:r>
            <a:r>
              <a:rPr sz="2400" b="1" spc="-13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b="1" spc="-8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using</a:t>
            </a:r>
            <a:r>
              <a:rPr sz="2400" b="1" spc="-1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b="1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the</a:t>
            </a:r>
            <a:r>
              <a:rPr sz="2400" b="1" spc="-13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 </a:t>
            </a:r>
            <a:r>
              <a:rPr sz="2400" b="1" spc="-105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BLS </a:t>
            </a:r>
            <a:r>
              <a:rPr sz="2400" b="1" spc="-10" dirty="0">
                <a:solidFill>
                  <a:srgbClr val="002060"/>
                </a:solidFill>
                <a:latin typeface="Garamond" panose="02020404030301010803" pitchFamily="18" charset="0"/>
                <a:cs typeface="Arial"/>
              </a:rPr>
              <a:t>metrics.</a:t>
            </a:r>
            <a:endParaRPr sz="2400" dirty="0">
              <a:solidFill>
                <a:srgbClr val="002060"/>
              </a:solidFill>
              <a:latin typeface="Garamond" panose="02020404030301010803" pitchFamily="18" charset="0"/>
              <a:cs typeface="Arial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9360095"/>
              </p:ext>
            </p:extLst>
          </p:nvPr>
        </p:nvGraphicFramePr>
        <p:xfrm>
          <a:off x="5842635" y="152780"/>
          <a:ext cx="6035675" cy="65951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48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69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2729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1200" spc="-1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Alabama</a:t>
                      </a:r>
                      <a:endParaRPr sz="1200">
                        <a:solidFill>
                          <a:srgbClr val="002060"/>
                        </a:solidFill>
                        <a:latin typeface="Garamond" panose="02020404030301010803" pitchFamily="18" charset="0"/>
                        <a:cs typeface="Arial"/>
                      </a:endParaRPr>
                    </a:p>
                  </a:txBody>
                  <a:tcPr marL="0" marR="0" marT="7683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1200" spc="-1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$323,940</a:t>
                      </a:r>
                      <a:endParaRPr sz="1200">
                        <a:solidFill>
                          <a:srgbClr val="002060"/>
                        </a:solidFill>
                        <a:latin typeface="Garamond" panose="02020404030301010803" pitchFamily="18" charset="0"/>
                        <a:cs typeface="Arial"/>
                      </a:endParaRPr>
                    </a:p>
                  </a:txBody>
                  <a:tcPr marL="0" marR="0" marT="76835" marB="0">
                    <a:lnL w="6350">
                      <a:solidFill>
                        <a:srgbClr val="7E7E7E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2729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1200" spc="1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District of</a:t>
                      </a:r>
                      <a:r>
                        <a:rPr sz="1200" spc="4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Columbia</a:t>
                      </a:r>
                      <a:endParaRPr sz="1200">
                        <a:solidFill>
                          <a:srgbClr val="002060"/>
                        </a:solidFill>
                        <a:latin typeface="Garamond" panose="02020404030301010803" pitchFamily="18" charset="0"/>
                        <a:cs typeface="Arial"/>
                      </a:endParaRPr>
                    </a:p>
                  </a:txBody>
                  <a:tcPr marL="0" marR="0" marT="7683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1200" spc="-1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$295,970</a:t>
                      </a:r>
                      <a:endParaRPr sz="1200">
                        <a:solidFill>
                          <a:srgbClr val="002060"/>
                        </a:solidFill>
                        <a:latin typeface="Garamond" panose="02020404030301010803" pitchFamily="18" charset="0"/>
                        <a:cs typeface="Arial"/>
                      </a:endParaRPr>
                    </a:p>
                  </a:txBody>
                  <a:tcPr marL="0" marR="0" marT="76835" marB="0">
                    <a:lnL w="6350">
                      <a:solidFill>
                        <a:srgbClr val="7E7E7E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729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r>
                        <a:rPr sz="1200" spc="-1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Florida</a:t>
                      </a:r>
                      <a:endParaRPr sz="1200">
                        <a:solidFill>
                          <a:srgbClr val="002060"/>
                        </a:solidFill>
                        <a:latin typeface="Garamond" panose="02020404030301010803" pitchFamily="18" charset="0"/>
                        <a:cs typeface="Arial"/>
                      </a:endParaRPr>
                    </a:p>
                  </a:txBody>
                  <a:tcPr marL="0" marR="0" marT="7747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r>
                        <a:rPr sz="1200" spc="-1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$404,100</a:t>
                      </a:r>
                      <a:endParaRPr sz="1200">
                        <a:solidFill>
                          <a:srgbClr val="002060"/>
                        </a:solidFill>
                        <a:latin typeface="Garamond" panose="02020404030301010803" pitchFamily="18" charset="0"/>
                        <a:cs typeface="Arial"/>
                      </a:endParaRPr>
                    </a:p>
                  </a:txBody>
                  <a:tcPr marL="0" marR="0" marT="77470" marB="0">
                    <a:lnL w="6350">
                      <a:solidFill>
                        <a:srgbClr val="7E7E7E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2729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200" spc="-1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Georgia</a:t>
                      </a:r>
                      <a:endParaRPr sz="1200">
                        <a:solidFill>
                          <a:srgbClr val="002060"/>
                        </a:solidFill>
                        <a:latin typeface="Garamond" panose="02020404030301010803" pitchFamily="18" charset="0"/>
                        <a:cs typeface="Arial"/>
                      </a:endParaRPr>
                    </a:p>
                  </a:txBody>
                  <a:tcPr marL="0" marR="0" marT="7810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200" spc="-1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$244,430</a:t>
                      </a:r>
                      <a:endParaRPr sz="1200">
                        <a:solidFill>
                          <a:srgbClr val="002060"/>
                        </a:solidFill>
                        <a:latin typeface="Garamond" panose="02020404030301010803" pitchFamily="18" charset="0"/>
                        <a:cs typeface="Arial"/>
                      </a:endParaRPr>
                    </a:p>
                  </a:txBody>
                  <a:tcPr marL="0" marR="0" marT="78105" marB="0">
                    <a:lnL w="6350">
                      <a:solidFill>
                        <a:srgbClr val="7E7E7E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2729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200" spc="-1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Illinois</a:t>
                      </a:r>
                      <a:endParaRPr sz="1200">
                        <a:solidFill>
                          <a:srgbClr val="002060"/>
                        </a:solidFill>
                        <a:latin typeface="Garamond" panose="02020404030301010803" pitchFamily="18" charset="0"/>
                        <a:cs typeface="Arial"/>
                      </a:endParaRPr>
                    </a:p>
                  </a:txBody>
                  <a:tcPr marL="0" marR="0" marT="7810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200" spc="-1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$301,580</a:t>
                      </a:r>
                      <a:endParaRPr sz="1200">
                        <a:solidFill>
                          <a:srgbClr val="002060"/>
                        </a:solidFill>
                        <a:latin typeface="Garamond" panose="02020404030301010803" pitchFamily="18" charset="0"/>
                        <a:cs typeface="Arial"/>
                      </a:endParaRPr>
                    </a:p>
                  </a:txBody>
                  <a:tcPr marL="0" marR="0" marT="78105" marB="0">
                    <a:lnL w="6350">
                      <a:solidFill>
                        <a:srgbClr val="7E7E7E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2729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200" spc="-1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Indiana</a:t>
                      </a:r>
                      <a:endParaRPr sz="1200">
                        <a:solidFill>
                          <a:srgbClr val="002060"/>
                        </a:solidFill>
                        <a:latin typeface="Garamond" panose="02020404030301010803" pitchFamily="18" charset="0"/>
                        <a:cs typeface="Arial"/>
                      </a:endParaRPr>
                    </a:p>
                  </a:txBody>
                  <a:tcPr marL="0" marR="0" marT="7810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200" spc="-1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$378,850</a:t>
                      </a:r>
                      <a:endParaRPr sz="1200">
                        <a:solidFill>
                          <a:srgbClr val="002060"/>
                        </a:solidFill>
                        <a:latin typeface="Garamond" panose="02020404030301010803" pitchFamily="18" charset="0"/>
                        <a:cs typeface="Arial"/>
                      </a:endParaRPr>
                    </a:p>
                  </a:txBody>
                  <a:tcPr marL="0" marR="0" marT="78105" marB="0">
                    <a:lnL w="6350">
                      <a:solidFill>
                        <a:srgbClr val="7E7E7E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2729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200" spc="-2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Iowa</a:t>
                      </a:r>
                      <a:endParaRPr sz="1200" dirty="0">
                        <a:solidFill>
                          <a:srgbClr val="002060"/>
                        </a:solidFill>
                        <a:latin typeface="Garamond" panose="02020404030301010803" pitchFamily="18" charset="0"/>
                        <a:cs typeface="Arial"/>
                      </a:endParaRPr>
                    </a:p>
                  </a:txBody>
                  <a:tcPr marL="0" marR="0" marT="7874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620"/>
                        </a:spcBef>
                      </a:pPr>
                      <a:r>
                        <a:rPr sz="1200" spc="-1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$385,010</a:t>
                      </a:r>
                      <a:endParaRPr sz="1200">
                        <a:solidFill>
                          <a:srgbClr val="002060"/>
                        </a:solidFill>
                        <a:latin typeface="Garamond" panose="02020404030301010803" pitchFamily="18" charset="0"/>
                        <a:cs typeface="Arial"/>
                      </a:endParaRPr>
                    </a:p>
                  </a:txBody>
                  <a:tcPr marL="0" marR="0" marT="78740" marB="0">
                    <a:lnL w="6350">
                      <a:solidFill>
                        <a:srgbClr val="7E7E7E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2729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200" spc="-1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Kansas</a:t>
                      </a:r>
                      <a:endParaRPr sz="1200">
                        <a:solidFill>
                          <a:srgbClr val="002060"/>
                        </a:solidFill>
                        <a:latin typeface="Garamond" panose="02020404030301010803" pitchFamily="18" charset="0"/>
                        <a:cs typeface="Arial"/>
                      </a:endParaRPr>
                    </a:p>
                  </a:txBody>
                  <a:tcPr marL="0" marR="0" marT="7937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200" spc="-1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$315,890</a:t>
                      </a:r>
                      <a:endParaRPr sz="1200">
                        <a:solidFill>
                          <a:srgbClr val="002060"/>
                        </a:solidFill>
                        <a:latin typeface="Garamond" panose="02020404030301010803" pitchFamily="18" charset="0"/>
                        <a:cs typeface="Arial"/>
                      </a:endParaRPr>
                    </a:p>
                  </a:txBody>
                  <a:tcPr marL="0" marR="0" marT="79375" marB="0">
                    <a:lnL w="6350">
                      <a:solidFill>
                        <a:srgbClr val="7E7E7E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2729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200" spc="-1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Kentucky</a:t>
                      </a:r>
                      <a:endParaRPr sz="1200">
                        <a:solidFill>
                          <a:srgbClr val="002060"/>
                        </a:solidFill>
                        <a:latin typeface="Garamond" panose="02020404030301010803" pitchFamily="18" charset="0"/>
                        <a:cs typeface="Arial"/>
                      </a:endParaRPr>
                    </a:p>
                  </a:txBody>
                  <a:tcPr marL="0" marR="0" marT="7937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625"/>
                        </a:spcBef>
                      </a:pPr>
                      <a:r>
                        <a:rPr sz="1200" spc="-1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$280,130</a:t>
                      </a:r>
                      <a:endParaRPr sz="1200">
                        <a:solidFill>
                          <a:srgbClr val="002060"/>
                        </a:solidFill>
                        <a:latin typeface="Garamond" panose="02020404030301010803" pitchFamily="18" charset="0"/>
                        <a:cs typeface="Arial"/>
                      </a:endParaRPr>
                    </a:p>
                  </a:txBody>
                  <a:tcPr marL="0" marR="0" marT="79375" marB="0">
                    <a:lnL w="6350">
                      <a:solidFill>
                        <a:srgbClr val="7E7E7E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2729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r>
                        <a:rPr sz="1200" spc="-1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Maine</a:t>
                      </a:r>
                      <a:endParaRPr sz="1200">
                        <a:solidFill>
                          <a:srgbClr val="002060"/>
                        </a:solidFill>
                        <a:latin typeface="Garamond" panose="02020404030301010803" pitchFamily="18" charset="0"/>
                        <a:cs typeface="Arial"/>
                      </a:endParaRPr>
                    </a:p>
                  </a:txBody>
                  <a:tcPr marL="0" marR="0" marT="8001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630"/>
                        </a:spcBef>
                      </a:pPr>
                      <a:r>
                        <a:rPr sz="1200" spc="-1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$415,540</a:t>
                      </a:r>
                      <a:endParaRPr sz="1200">
                        <a:solidFill>
                          <a:srgbClr val="002060"/>
                        </a:solidFill>
                        <a:latin typeface="Garamond" panose="02020404030301010803" pitchFamily="18" charset="0"/>
                        <a:cs typeface="Arial"/>
                      </a:endParaRPr>
                    </a:p>
                  </a:txBody>
                  <a:tcPr marL="0" marR="0" marT="80010" marB="0">
                    <a:lnL w="6350">
                      <a:solidFill>
                        <a:srgbClr val="7E7E7E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2729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1200" spc="-1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Maryland</a:t>
                      </a:r>
                      <a:endParaRPr sz="1200">
                        <a:solidFill>
                          <a:srgbClr val="002060"/>
                        </a:solidFill>
                        <a:latin typeface="Garamond" panose="02020404030301010803" pitchFamily="18" charset="0"/>
                        <a:cs typeface="Arial"/>
                      </a:endParaRPr>
                    </a:p>
                  </a:txBody>
                  <a:tcPr marL="0" marR="0" marT="8064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1200" spc="-1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$349,580</a:t>
                      </a:r>
                      <a:endParaRPr sz="1200">
                        <a:solidFill>
                          <a:srgbClr val="002060"/>
                        </a:solidFill>
                        <a:latin typeface="Garamond" panose="02020404030301010803" pitchFamily="18" charset="0"/>
                        <a:cs typeface="Arial"/>
                      </a:endParaRPr>
                    </a:p>
                  </a:txBody>
                  <a:tcPr marL="0" marR="0" marT="80645" marB="0">
                    <a:lnL w="6350">
                      <a:solidFill>
                        <a:srgbClr val="7E7E7E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2729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1200" spc="-1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Michigan</a:t>
                      </a:r>
                      <a:endParaRPr sz="1200">
                        <a:solidFill>
                          <a:srgbClr val="002060"/>
                        </a:solidFill>
                        <a:latin typeface="Garamond" panose="02020404030301010803" pitchFamily="18" charset="0"/>
                        <a:cs typeface="Arial"/>
                      </a:endParaRPr>
                    </a:p>
                  </a:txBody>
                  <a:tcPr marL="0" marR="0" marT="8064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635"/>
                        </a:spcBef>
                      </a:pPr>
                      <a:r>
                        <a:rPr sz="1200" spc="-1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$337,220</a:t>
                      </a:r>
                      <a:endParaRPr sz="1200">
                        <a:solidFill>
                          <a:srgbClr val="002060"/>
                        </a:solidFill>
                        <a:latin typeface="Garamond" panose="02020404030301010803" pitchFamily="18" charset="0"/>
                        <a:cs typeface="Arial"/>
                      </a:endParaRPr>
                    </a:p>
                  </a:txBody>
                  <a:tcPr marL="0" marR="0" marT="80645" marB="0">
                    <a:lnL w="6350">
                      <a:solidFill>
                        <a:srgbClr val="7E7E7E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2729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200" spc="-1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Minnesota</a:t>
                      </a:r>
                      <a:endParaRPr sz="1200">
                        <a:solidFill>
                          <a:srgbClr val="002060"/>
                        </a:solidFill>
                        <a:latin typeface="Garamond" panose="02020404030301010803" pitchFamily="18" charset="0"/>
                        <a:cs typeface="Arial"/>
                      </a:endParaRPr>
                    </a:p>
                  </a:txBody>
                  <a:tcPr marL="0" marR="0" marT="812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200" spc="-1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$465,340</a:t>
                      </a:r>
                      <a:endParaRPr sz="1200">
                        <a:solidFill>
                          <a:srgbClr val="002060"/>
                        </a:solidFill>
                        <a:latin typeface="Garamond" panose="02020404030301010803" pitchFamily="18" charset="0"/>
                        <a:cs typeface="Arial"/>
                      </a:endParaRPr>
                    </a:p>
                  </a:txBody>
                  <a:tcPr marL="0" marR="0" marT="81280" marB="0">
                    <a:lnL w="6350">
                      <a:solidFill>
                        <a:srgbClr val="7E7E7E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2729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200" spc="-1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Montana</a:t>
                      </a:r>
                      <a:endParaRPr sz="1200">
                        <a:solidFill>
                          <a:srgbClr val="002060"/>
                        </a:solidFill>
                        <a:latin typeface="Garamond" panose="02020404030301010803" pitchFamily="18" charset="0"/>
                        <a:cs typeface="Arial"/>
                      </a:endParaRPr>
                    </a:p>
                  </a:txBody>
                  <a:tcPr marL="0" marR="0" marT="812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200" spc="-1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$459,360</a:t>
                      </a:r>
                      <a:endParaRPr sz="1200">
                        <a:solidFill>
                          <a:srgbClr val="002060"/>
                        </a:solidFill>
                        <a:latin typeface="Garamond" panose="02020404030301010803" pitchFamily="18" charset="0"/>
                        <a:cs typeface="Arial"/>
                      </a:endParaRPr>
                    </a:p>
                  </a:txBody>
                  <a:tcPr marL="0" marR="0" marT="81280" marB="0">
                    <a:lnL w="6350">
                      <a:solidFill>
                        <a:srgbClr val="7E7E7E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2729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200" spc="-1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Nebraska</a:t>
                      </a:r>
                      <a:endParaRPr sz="1200">
                        <a:solidFill>
                          <a:srgbClr val="002060"/>
                        </a:solidFill>
                        <a:latin typeface="Garamond" panose="02020404030301010803" pitchFamily="18" charset="0"/>
                        <a:cs typeface="Arial"/>
                      </a:endParaRPr>
                    </a:p>
                  </a:txBody>
                  <a:tcPr marL="0" marR="0" marT="8128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640"/>
                        </a:spcBef>
                      </a:pPr>
                      <a:r>
                        <a:rPr sz="1200" spc="-1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$389,480</a:t>
                      </a:r>
                      <a:endParaRPr sz="1200">
                        <a:solidFill>
                          <a:srgbClr val="002060"/>
                        </a:solidFill>
                        <a:latin typeface="Garamond" panose="02020404030301010803" pitchFamily="18" charset="0"/>
                        <a:cs typeface="Arial"/>
                      </a:endParaRPr>
                    </a:p>
                  </a:txBody>
                  <a:tcPr marL="0" marR="0" marT="81280" marB="0">
                    <a:lnL w="6350">
                      <a:solidFill>
                        <a:srgbClr val="7E7E7E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2729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120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New</a:t>
                      </a:r>
                      <a:r>
                        <a:rPr sz="1200" spc="-1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 Hampshire</a:t>
                      </a:r>
                      <a:endParaRPr sz="1200">
                        <a:solidFill>
                          <a:srgbClr val="002060"/>
                        </a:solidFill>
                        <a:latin typeface="Garamond" panose="02020404030301010803" pitchFamily="18" charset="0"/>
                        <a:cs typeface="Arial"/>
                      </a:endParaRPr>
                    </a:p>
                  </a:txBody>
                  <a:tcPr marL="0" marR="0" marT="8191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645"/>
                        </a:spcBef>
                      </a:pPr>
                      <a:r>
                        <a:rPr sz="1200" spc="-1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$402,950</a:t>
                      </a:r>
                      <a:endParaRPr sz="1200">
                        <a:solidFill>
                          <a:srgbClr val="002060"/>
                        </a:solidFill>
                        <a:latin typeface="Garamond" panose="02020404030301010803" pitchFamily="18" charset="0"/>
                        <a:cs typeface="Arial"/>
                      </a:endParaRPr>
                    </a:p>
                  </a:txBody>
                  <a:tcPr marL="0" marR="0" marT="81915" marB="0">
                    <a:lnL w="6350">
                      <a:solidFill>
                        <a:srgbClr val="7E7E7E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52729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sz="120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New</a:t>
                      </a:r>
                      <a:r>
                        <a:rPr sz="1200" spc="-1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 Mexico</a:t>
                      </a:r>
                      <a:endParaRPr sz="1200">
                        <a:solidFill>
                          <a:srgbClr val="002060"/>
                        </a:solidFill>
                        <a:latin typeface="Garamond" panose="02020404030301010803" pitchFamily="18" charset="0"/>
                        <a:cs typeface="Arial"/>
                      </a:endParaRPr>
                    </a:p>
                  </a:txBody>
                  <a:tcPr marL="0" marR="0" marT="825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sz="1200" spc="-1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$318,450</a:t>
                      </a:r>
                      <a:endParaRPr sz="1200">
                        <a:solidFill>
                          <a:srgbClr val="002060"/>
                        </a:solidFill>
                        <a:latin typeface="Garamond" panose="02020404030301010803" pitchFamily="18" charset="0"/>
                        <a:cs typeface="Arial"/>
                      </a:endParaRPr>
                    </a:p>
                  </a:txBody>
                  <a:tcPr marL="0" marR="0" marT="82550" marB="0">
                    <a:lnL w="6350">
                      <a:solidFill>
                        <a:srgbClr val="7E7E7E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52729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sz="120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New</a:t>
                      </a:r>
                      <a:r>
                        <a:rPr sz="1200" spc="-2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 </a:t>
                      </a:r>
                      <a:r>
                        <a:rPr sz="1200" spc="-25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Yor</a:t>
                      </a:r>
                      <a:r>
                        <a:rPr sz="1200" spc="-75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 </a:t>
                      </a:r>
                      <a:r>
                        <a:rPr sz="1200" spc="-5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k</a:t>
                      </a:r>
                      <a:endParaRPr sz="1200">
                        <a:solidFill>
                          <a:srgbClr val="002060"/>
                        </a:solidFill>
                        <a:latin typeface="Garamond" panose="02020404030301010803" pitchFamily="18" charset="0"/>
                        <a:cs typeface="Arial"/>
                      </a:endParaRPr>
                    </a:p>
                  </a:txBody>
                  <a:tcPr marL="0" marR="0" marT="825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sz="1200" spc="-1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$262,530</a:t>
                      </a:r>
                      <a:endParaRPr sz="1200">
                        <a:solidFill>
                          <a:srgbClr val="002060"/>
                        </a:solidFill>
                        <a:latin typeface="Garamond" panose="02020404030301010803" pitchFamily="18" charset="0"/>
                        <a:cs typeface="Arial"/>
                      </a:endParaRPr>
                    </a:p>
                  </a:txBody>
                  <a:tcPr marL="0" marR="0" marT="82550" marB="0">
                    <a:lnL w="6350">
                      <a:solidFill>
                        <a:srgbClr val="7E7E7E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52729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sz="1200" spc="1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North</a:t>
                      </a:r>
                      <a:r>
                        <a:rPr sz="1200" spc="25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 </a:t>
                      </a:r>
                      <a:r>
                        <a:rPr sz="1200" spc="1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Caroli</a:t>
                      </a:r>
                      <a:r>
                        <a:rPr sz="1200" spc="-10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 </a:t>
                      </a:r>
                      <a:r>
                        <a:rPr sz="1200" spc="-25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na</a:t>
                      </a:r>
                      <a:endParaRPr sz="1200">
                        <a:solidFill>
                          <a:srgbClr val="002060"/>
                        </a:solidFill>
                        <a:latin typeface="Garamond" panose="02020404030301010803" pitchFamily="18" charset="0"/>
                        <a:cs typeface="Arial"/>
                      </a:endParaRPr>
                    </a:p>
                  </a:txBody>
                  <a:tcPr marL="0" marR="0" marT="8255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r>
                        <a:rPr sz="1200" spc="-1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$397,850</a:t>
                      </a:r>
                      <a:endParaRPr sz="1200">
                        <a:solidFill>
                          <a:srgbClr val="002060"/>
                        </a:solidFill>
                        <a:latin typeface="Garamond" panose="02020404030301010803" pitchFamily="18" charset="0"/>
                        <a:cs typeface="Arial"/>
                      </a:endParaRPr>
                    </a:p>
                  </a:txBody>
                  <a:tcPr marL="0" marR="0" marT="82550" marB="0">
                    <a:lnL w="6350">
                      <a:solidFill>
                        <a:srgbClr val="7E7E7E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52729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1200" spc="-2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Ohio</a:t>
                      </a:r>
                      <a:endParaRPr sz="1200">
                        <a:solidFill>
                          <a:srgbClr val="002060"/>
                        </a:solidFill>
                        <a:latin typeface="Garamond" panose="02020404030301010803" pitchFamily="18" charset="0"/>
                        <a:cs typeface="Arial"/>
                      </a:endParaRPr>
                    </a:p>
                  </a:txBody>
                  <a:tcPr marL="0" marR="0" marT="8318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1200" spc="-1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$386,200</a:t>
                      </a:r>
                      <a:endParaRPr sz="1200">
                        <a:solidFill>
                          <a:srgbClr val="002060"/>
                        </a:solidFill>
                        <a:latin typeface="Garamond" panose="02020404030301010803" pitchFamily="18" charset="0"/>
                        <a:cs typeface="Arial"/>
                      </a:endParaRPr>
                    </a:p>
                  </a:txBody>
                  <a:tcPr marL="0" marR="0" marT="83185" marB="0">
                    <a:lnL w="6350">
                      <a:solidFill>
                        <a:srgbClr val="7E7E7E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52729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South</a:t>
                      </a:r>
                      <a:r>
                        <a:rPr sz="1200" spc="45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Carolina</a:t>
                      </a:r>
                      <a:endParaRPr sz="1200">
                        <a:solidFill>
                          <a:srgbClr val="002060"/>
                        </a:solidFill>
                        <a:latin typeface="Garamond" panose="02020404030301010803" pitchFamily="18" charset="0"/>
                        <a:cs typeface="Arial"/>
                      </a:endParaRPr>
                    </a:p>
                  </a:txBody>
                  <a:tcPr marL="0" marR="0" marT="838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spc="-1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$306,440</a:t>
                      </a:r>
                      <a:endParaRPr sz="1200">
                        <a:solidFill>
                          <a:srgbClr val="002060"/>
                        </a:solidFill>
                        <a:latin typeface="Garamond" panose="02020404030301010803" pitchFamily="18" charset="0"/>
                        <a:cs typeface="Arial"/>
                      </a:endParaRPr>
                    </a:p>
                  </a:txBody>
                  <a:tcPr marL="0" marR="0" marT="83820" marB="0">
                    <a:lnL w="6350">
                      <a:solidFill>
                        <a:srgbClr val="7E7E7E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52729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spc="-1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Tennessee</a:t>
                      </a:r>
                      <a:endParaRPr sz="1200">
                        <a:solidFill>
                          <a:srgbClr val="002060"/>
                        </a:solidFill>
                        <a:latin typeface="Garamond" panose="02020404030301010803" pitchFamily="18" charset="0"/>
                        <a:cs typeface="Arial"/>
                      </a:endParaRPr>
                    </a:p>
                  </a:txBody>
                  <a:tcPr marL="0" marR="0" marT="8382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660"/>
                        </a:spcBef>
                      </a:pPr>
                      <a:r>
                        <a:rPr sz="1200" spc="-1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$364,200</a:t>
                      </a:r>
                      <a:endParaRPr sz="1200">
                        <a:solidFill>
                          <a:srgbClr val="002060"/>
                        </a:solidFill>
                        <a:latin typeface="Garamond" panose="02020404030301010803" pitchFamily="18" charset="0"/>
                        <a:cs typeface="Arial"/>
                      </a:endParaRPr>
                    </a:p>
                  </a:txBody>
                  <a:tcPr marL="0" marR="0" marT="83820" marB="0">
                    <a:lnL w="6350">
                      <a:solidFill>
                        <a:srgbClr val="7E7E7E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52729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1200" spc="-1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Texas</a:t>
                      </a:r>
                      <a:endParaRPr sz="1200">
                        <a:solidFill>
                          <a:srgbClr val="002060"/>
                        </a:solidFill>
                        <a:latin typeface="Garamond" panose="02020404030301010803" pitchFamily="18" charset="0"/>
                        <a:cs typeface="Arial"/>
                      </a:endParaRPr>
                    </a:p>
                  </a:txBody>
                  <a:tcPr marL="0" marR="0" marT="84455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1200" spc="-1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$254,010</a:t>
                      </a:r>
                      <a:endParaRPr sz="1200">
                        <a:solidFill>
                          <a:srgbClr val="002060"/>
                        </a:solidFill>
                        <a:latin typeface="Garamond" panose="02020404030301010803" pitchFamily="18" charset="0"/>
                        <a:cs typeface="Arial"/>
                      </a:endParaRPr>
                    </a:p>
                  </a:txBody>
                  <a:tcPr marL="0" marR="0" marT="84455" marB="0">
                    <a:lnL w="6350">
                      <a:solidFill>
                        <a:srgbClr val="7E7E7E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52729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1200" spc="-1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Virgi</a:t>
                      </a:r>
                      <a:r>
                        <a:rPr sz="1200" spc="-12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 </a:t>
                      </a:r>
                      <a:r>
                        <a:rPr sz="1200" spc="-25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nia</a:t>
                      </a:r>
                      <a:endParaRPr sz="1200">
                        <a:solidFill>
                          <a:srgbClr val="002060"/>
                        </a:solidFill>
                        <a:latin typeface="Garamond" panose="02020404030301010803" pitchFamily="18" charset="0"/>
                        <a:cs typeface="Arial"/>
                      </a:endParaRPr>
                    </a:p>
                  </a:txBody>
                  <a:tcPr marL="0" marR="0" marT="850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1200" spc="-1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$326,130</a:t>
                      </a:r>
                      <a:endParaRPr sz="1200">
                        <a:solidFill>
                          <a:srgbClr val="002060"/>
                        </a:solidFill>
                        <a:latin typeface="Garamond" panose="02020404030301010803" pitchFamily="18" charset="0"/>
                        <a:cs typeface="Arial"/>
                      </a:endParaRPr>
                    </a:p>
                  </a:txBody>
                  <a:tcPr marL="0" marR="0" marT="85090" marB="0">
                    <a:lnL w="6350">
                      <a:solidFill>
                        <a:srgbClr val="7E7E7E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52729">
                <a:tc>
                  <a:txBody>
                    <a:bodyPr/>
                    <a:lstStyle/>
                    <a:p>
                      <a:pPr marL="65405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120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West</a:t>
                      </a:r>
                      <a:r>
                        <a:rPr sz="1200" spc="5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 </a:t>
                      </a:r>
                      <a:r>
                        <a:rPr sz="1200" spc="-1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Virginia</a:t>
                      </a:r>
                      <a:endParaRPr sz="1200">
                        <a:solidFill>
                          <a:srgbClr val="002060"/>
                        </a:solidFill>
                        <a:latin typeface="Garamond" panose="02020404030301010803" pitchFamily="18" charset="0"/>
                        <a:cs typeface="Arial"/>
                      </a:endParaRPr>
                    </a:p>
                  </a:txBody>
                  <a:tcPr marL="0" marR="0" marT="85090" marB="0">
                    <a:lnL w="19050">
                      <a:solidFill>
                        <a:srgbClr val="000000"/>
                      </a:solidFill>
                      <a:prstDash val="solid"/>
                    </a:lnL>
                    <a:lnR w="6350">
                      <a:solidFill>
                        <a:srgbClr val="7E7E7E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1200" spc="-10" dirty="0">
                          <a:solidFill>
                            <a:srgbClr val="002060"/>
                          </a:solidFill>
                          <a:latin typeface="Garamond" panose="02020404030301010803" pitchFamily="18" charset="0"/>
                          <a:cs typeface="Arial"/>
                        </a:rPr>
                        <a:t>$193,830</a:t>
                      </a:r>
                      <a:endParaRPr sz="1200" dirty="0">
                        <a:solidFill>
                          <a:srgbClr val="002060"/>
                        </a:solidFill>
                        <a:latin typeface="Garamond" panose="02020404030301010803" pitchFamily="18" charset="0"/>
                        <a:cs typeface="Arial"/>
                      </a:endParaRPr>
                    </a:p>
                  </a:txBody>
                  <a:tcPr marL="0" marR="0" marT="85090" marB="0">
                    <a:lnL w="6350">
                      <a:solidFill>
                        <a:srgbClr val="7E7E7E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19050">
                      <a:solidFill>
                        <a:srgbClr val="000000"/>
                      </a:solidFill>
                      <a:prstDash val="solid"/>
                    </a:lnT>
                    <a:lnB w="1905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</a:tbl>
          </a:graphicData>
        </a:graphic>
      </p:graphicFrame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" y="5247895"/>
            <a:ext cx="2343150" cy="1457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4B70B143-C9CA-96F8-AED8-CB4149A9BA50}"/>
              </a:ext>
            </a:extLst>
          </p:cNvPr>
          <p:cNvSpPr txBox="1">
            <a:spLocks/>
          </p:cNvSpPr>
          <p:nvPr/>
        </p:nvSpPr>
        <p:spPr>
          <a:xfrm>
            <a:off x="2574671" y="6431254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B6F15528-21DE-4FAA-801E-634DDDAF4B2B}" type="slidenum">
              <a:rPr lang="en-US" smtClean="0">
                <a:solidFill>
                  <a:srgbClr val="002060"/>
                </a:solidFill>
                <a:latin typeface="Garamond" panose="02020404030301010803" pitchFamily="18" charset="0"/>
              </a:rPr>
              <a:pPr algn="ctr"/>
              <a:t>7</a:t>
            </a:fld>
            <a:endParaRPr lang="en-US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33600" y="98585"/>
            <a:ext cx="7677150" cy="629018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sz="4000" spc="-135" dirty="0">
                <a:solidFill>
                  <a:srgbClr val="001F5F"/>
                </a:solidFill>
                <a:latin typeface="Garamond" panose="02020404030301010803" pitchFamily="18" charset="0"/>
              </a:rPr>
              <a:t>2024</a:t>
            </a:r>
            <a:r>
              <a:rPr sz="4000" spc="-295" dirty="0">
                <a:solidFill>
                  <a:srgbClr val="001F5F"/>
                </a:solidFill>
                <a:latin typeface="Garamond" panose="02020404030301010803" pitchFamily="18" charset="0"/>
              </a:rPr>
              <a:t> </a:t>
            </a:r>
            <a:r>
              <a:rPr sz="4000" spc="-330" dirty="0">
                <a:solidFill>
                  <a:srgbClr val="001F5F"/>
                </a:solidFill>
                <a:latin typeface="Garamond" panose="02020404030301010803" pitchFamily="18" charset="0"/>
              </a:rPr>
              <a:t>MGMA</a:t>
            </a:r>
            <a:r>
              <a:rPr sz="4000" spc="-315" dirty="0">
                <a:solidFill>
                  <a:srgbClr val="001F5F"/>
                </a:solidFill>
                <a:latin typeface="Garamond" panose="02020404030301010803" pitchFamily="18" charset="0"/>
              </a:rPr>
              <a:t> </a:t>
            </a:r>
            <a:r>
              <a:rPr sz="4000" spc="-140" dirty="0">
                <a:solidFill>
                  <a:srgbClr val="C00000"/>
                </a:solidFill>
                <a:latin typeface="Garamond" panose="02020404030301010803" pitchFamily="18" charset="0"/>
              </a:rPr>
              <a:t>Midwest</a:t>
            </a:r>
            <a:r>
              <a:rPr sz="4000" spc="-300" dirty="0">
                <a:solidFill>
                  <a:srgbClr val="C00000"/>
                </a:solidFill>
                <a:latin typeface="Garamond" panose="02020404030301010803" pitchFamily="18" charset="0"/>
              </a:rPr>
              <a:t> </a:t>
            </a:r>
            <a:r>
              <a:rPr sz="4000" spc="-150" dirty="0">
                <a:solidFill>
                  <a:srgbClr val="001F5F"/>
                </a:solidFill>
                <a:latin typeface="Garamond" panose="02020404030301010803" pitchFamily="18" charset="0"/>
              </a:rPr>
              <a:t>Compensation</a:t>
            </a:r>
            <a:endParaRPr sz="4000" dirty="0">
              <a:latin typeface="Garamond" panose="02020404030301010803" pitchFamily="18" charset="0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491794" y="854852"/>
          <a:ext cx="11207748" cy="51295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3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7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59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5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74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604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5346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54305">
                <a:tc gridSpan="8">
                  <a:txBody>
                    <a:bodyPr/>
                    <a:lstStyle/>
                    <a:p>
                      <a:pPr marL="10160" algn="ctr">
                        <a:lnSpc>
                          <a:spcPts val="1115"/>
                        </a:lnSpc>
                      </a:pPr>
                      <a:r>
                        <a:rPr sz="1200" b="1" spc="-90" dirty="0">
                          <a:latin typeface="Arial"/>
                          <a:cs typeface="Arial"/>
                        </a:rPr>
                        <a:t>Provider</a:t>
                      </a:r>
                      <a:r>
                        <a:rPr sz="1200" b="1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30" dirty="0">
                          <a:latin typeface="Arial"/>
                          <a:cs typeface="Arial"/>
                        </a:rPr>
                        <a:t>Compensation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4310">
                <a:tc gridSpan="8">
                  <a:txBody>
                    <a:bodyPr/>
                    <a:lstStyle/>
                    <a:p>
                      <a:pPr marL="10160" algn="ctr">
                        <a:lnSpc>
                          <a:spcPts val="1420"/>
                        </a:lnSpc>
                        <a:spcBef>
                          <a:spcPts val="10"/>
                        </a:spcBef>
                      </a:pPr>
                      <a:r>
                        <a:rPr sz="1200" b="1" spc="-55" dirty="0">
                          <a:latin typeface="Arial"/>
                          <a:cs typeface="Arial"/>
                        </a:rPr>
                        <a:t>2024</a:t>
                      </a:r>
                      <a:r>
                        <a:rPr sz="1200" b="1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85" dirty="0">
                          <a:latin typeface="Arial"/>
                          <a:cs typeface="Arial"/>
                        </a:rPr>
                        <a:t>REPORT</a:t>
                      </a:r>
                      <a:r>
                        <a:rPr sz="1200" b="1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90" dirty="0">
                          <a:latin typeface="Arial"/>
                          <a:cs typeface="Arial"/>
                        </a:rPr>
                        <a:t>BASED</a:t>
                      </a:r>
                      <a:r>
                        <a:rPr sz="1200" b="1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0" dirty="0">
                          <a:latin typeface="Arial"/>
                          <a:cs typeface="Arial"/>
                        </a:rPr>
                        <a:t>ON </a:t>
                      </a:r>
                      <a:r>
                        <a:rPr sz="1200" b="1" spc="-55" dirty="0">
                          <a:latin typeface="Arial"/>
                          <a:cs typeface="Arial"/>
                        </a:rPr>
                        <a:t>2023</a:t>
                      </a:r>
                      <a:r>
                        <a:rPr sz="1200" b="1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20" dirty="0">
                          <a:latin typeface="Arial"/>
                          <a:cs typeface="Arial"/>
                        </a:rPr>
                        <a:t>DATA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270" marB="0">
                    <a:solidFill>
                      <a:srgbClr val="E6B8B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1615">
                <a:tc gridSpan="8"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1200" b="1" spc="-125" dirty="0">
                          <a:latin typeface="Arial"/>
                          <a:cs typeface="Arial"/>
                        </a:rPr>
                        <a:t>Total</a:t>
                      </a:r>
                      <a:r>
                        <a:rPr sz="1200" b="1" spc="-1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90" dirty="0">
                          <a:latin typeface="Arial"/>
                          <a:cs typeface="Arial"/>
                        </a:rPr>
                        <a:t>Compensation</a:t>
                      </a:r>
                      <a:r>
                        <a:rPr sz="1200" b="1" spc="2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95" dirty="0">
                          <a:latin typeface="Arial"/>
                          <a:cs typeface="Arial"/>
                        </a:rPr>
                        <a:t>by</a:t>
                      </a:r>
                      <a:r>
                        <a:rPr sz="1200" b="1" spc="-114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20" dirty="0">
                          <a:latin typeface="Arial"/>
                          <a:cs typeface="Arial"/>
                        </a:rPr>
                        <a:t>Geographic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Section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0795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7170">
                <a:tc gridSpan="8">
                  <a:txBody>
                    <a:bodyPr/>
                    <a:lstStyle/>
                    <a:p>
                      <a:pPr marL="6350" algn="ctr">
                        <a:lnSpc>
                          <a:spcPts val="1300"/>
                        </a:lnSpc>
                      </a:pPr>
                      <a:r>
                        <a:rPr sz="1200" b="1" spc="-65" dirty="0">
                          <a:latin typeface="Arial"/>
                          <a:cs typeface="Arial"/>
                        </a:rPr>
                        <a:t>Midwest</a:t>
                      </a:r>
                      <a:r>
                        <a:rPr sz="1200" b="1" spc="-9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Region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25971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b="1" spc="-10" dirty="0">
                          <a:latin typeface="Arial"/>
                          <a:cs typeface="Arial"/>
                        </a:rPr>
                        <a:t>Specialty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13525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b="1" spc="-110" dirty="0">
                          <a:latin typeface="Arial"/>
                          <a:cs typeface="Arial"/>
                        </a:rPr>
                        <a:t>Group</a:t>
                      </a:r>
                      <a:r>
                        <a:rPr sz="1200" b="1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Count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R="41275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b="1" spc="-10" dirty="0">
                          <a:latin typeface="Arial"/>
                          <a:cs typeface="Arial"/>
                        </a:rPr>
                        <a:t>Count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b="1" spc="-20" dirty="0">
                          <a:latin typeface="Arial"/>
                          <a:cs typeface="Arial"/>
                        </a:rPr>
                        <a:t>Mean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b="1" spc="-55" dirty="0">
                          <a:latin typeface="Arial"/>
                          <a:cs typeface="Arial"/>
                        </a:rPr>
                        <a:t>25th</a:t>
                      </a:r>
                      <a:r>
                        <a:rPr sz="120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%tile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b="1" spc="-10" dirty="0">
                          <a:latin typeface="Arial"/>
                          <a:cs typeface="Arial"/>
                        </a:rPr>
                        <a:t>Median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b="1" spc="-55" dirty="0">
                          <a:latin typeface="Arial"/>
                          <a:cs typeface="Arial"/>
                        </a:rPr>
                        <a:t>75th</a:t>
                      </a:r>
                      <a:r>
                        <a:rPr sz="120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%tile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350" marB="0"/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200" b="1" spc="-55" dirty="0">
                          <a:latin typeface="Arial"/>
                          <a:cs typeface="Arial"/>
                        </a:rPr>
                        <a:t>90th</a:t>
                      </a:r>
                      <a:r>
                        <a:rPr sz="120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%tile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35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5904">
                <a:tc>
                  <a:txBody>
                    <a:bodyPr/>
                    <a:lstStyle/>
                    <a:p>
                      <a:pPr marL="25654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Anesthesiology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020" marB="0"/>
                </a:tc>
                <a:tc>
                  <a:txBody>
                    <a:bodyPr/>
                    <a:lstStyle/>
                    <a:p>
                      <a:pPr marL="14160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200" spc="-25" dirty="0">
                          <a:latin typeface="Arial"/>
                          <a:cs typeface="Arial"/>
                        </a:rPr>
                        <a:t>37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020" marB="0"/>
                </a:tc>
                <a:tc>
                  <a:txBody>
                    <a:bodyPr/>
                    <a:lstStyle/>
                    <a:p>
                      <a:pPr marR="4635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1,394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020" marB="0"/>
                </a:tc>
                <a:tc>
                  <a:txBody>
                    <a:bodyPr/>
                    <a:lstStyle/>
                    <a:p>
                      <a:pPr marL="61594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$526,311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0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$449,513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0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$527,785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020" marB="0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$596,798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020" marB="0"/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$711,395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02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64184">
                <a:tc>
                  <a:txBody>
                    <a:bodyPr/>
                    <a:lstStyle/>
                    <a:p>
                      <a:pPr marL="256540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Certified</a:t>
                      </a:r>
                      <a:r>
                        <a:rPr sz="12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Registered</a:t>
                      </a:r>
                      <a:r>
                        <a:rPr sz="12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Nurse</a:t>
                      </a:r>
                      <a:r>
                        <a:rPr sz="1200" spc="-1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Anesthetist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4130" marB="0"/>
                </a:tc>
                <a:tc>
                  <a:txBody>
                    <a:bodyPr/>
                    <a:lstStyle/>
                    <a:p>
                      <a:pPr marL="14033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200" spc="-25" dirty="0">
                          <a:latin typeface="Arial"/>
                          <a:cs typeface="Arial"/>
                        </a:rPr>
                        <a:t>29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4130" marB="0"/>
                </a:tc>
                <a:tc>
                  <a:txBody>
                    <a:bodyPr/>
                    <a:lstStyle/>
                    <a:p>
                      <a:pPr marR="4000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200" spc="-25" dirty="0">
                          <a:latin typeface="Arial"/>
                          <a:cs typeface="Arial"/>
                        </a:rPr>
                        <a:t>798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4130" marB="0"/>
                </a:tc>
                <a:tc>
                  <a:txBody>
                    <a:bodyPr/>
                    <a:lstStyle/>
                    <a:p>
                      <a:pPr marL="62230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$246,211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413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$214,862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413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$244,064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4130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$271,086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4130" marB="0"/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$310,001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413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4310">
                <a:tc gridSpan="8">
                  <a:txBody>
                    <a:bodyPr/>
                    <a:lstStyle/>
                    <a:p>
                      <a:pPr marL="10160" algn="ctr">
                        <a:lnSpc>
                          <a:spcPts val="1400"/>
                        </a:lnSpc>
                        <a:spcBef>
                          <a:spcPts val="30"/>
                        </a:spcBef>
                      </a:pPr>
                      <a:r>
                        <a:rPr sz="1200" b="1" spc="-55" dirty="0">
                          <a:latin typeface="Arial"/>
                          <a:cs typeface="Arial"/>
                        </a:rPr>
                        <a:t>2023</a:t>
                      </a:r>
                      <a:r>
                        <a:rPr sz="1200" b="1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85" dirty="0">
                          <a:latin typeface="Arial"/>
                          <a:cs typeface="Arial"/>
                        </a:rPr>
                        <a:t>REPORT</a:t>
                      </a:r>
                      <a:r>
                        <a:rPr sz="1200" b="1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90" dirty="0">
                          <a:latin typeface="Arial"/>
                          <a:cs typeface="Arial"/>
                        </a:rPr>
                        <a:t>BASED</a:t>
                      </a:r>
                      <a:r>
                        <a:rPr sz="1200" b="1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0" dirty="0">
                          <a:latin typeface="Arial"/>
                          <a:cs typeface="Arial"/>
                        </a:rPr>
                        <a:t>ON </a:t>
                      </a:r>
                      <a:r>
                        <a:rPr sz="1200" b="1" spc="-55" dirty="0">
                          <a:latin typeface="Arial"/>
                          <a:cs typeface="Arial"/>
                        </a:rPr>
                        <a:t>2022</a:t>
                      </a:r>
                      <a:r>
                        <a:rPr sz="1200" b="1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20" dirty="0">
                          <a:latin typeface="Arial"/>
                          <a:cs typeface="Arial"/>
                        </a:rPr>
                        <a:t>DATA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810" marB="0">
                    <a:solidFill>
                      <a:srgbClr val="FB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6545">
                <a:tc>
                  <a:txBody>
                    <a:bodyPr/>
                    <a:lstStyle/>
                    <a:p>
                      <a:pPr marL="259715"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1200" b="1" spc="-10" dirty="0">
                          <a:latin typeface="Arial"/>
                          <a:cs typeface="Arial"/>
                        </a:rPr>
                        <a:t>Specialty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9055" marB="0"/>
                </a:tc>
                <a:tc>
                  <a:txBody>
                    <a:bodyPr/>
                    <a:lstStyle/>
                    <a:p>
                      <a:pPr marL="134620"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1200" b="1" spc="-110" dirty="0">
                          <a:latin typeface="Arial"/>
                          <a:cs typeface="Arial"/>
                        </a:rPr>
                        <a:t>Group</a:t>
                      </a:r>
                      <a:r>
                        <a:rPr sz="1200" b="1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Count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9055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1200" b="1" spc="-10" dirty="0">
                          <a:latin typeface="Arial"/>
                          <a:cs typeface="Arial"/>
                        </a:rPr>
                        <a:t>Count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9055" marB="0"/>
                </a:tc>
                <a:tc>
                  <a:txBody>
                    <a:bodyPr/>
                    <a:lstStyle/>
                    <a:p>
                      <a:pPr marL="62865"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1200" b="1" spc="-20" dirty="0">
                          <a:latin typeface="Arial"/>
                          <a:cs typeface="Arial"/>
                        </a:rPr>
                        <a:t>Mean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90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1200" b="1" spc="-55" dirty="0">
                          <a:latin typeface="Arial"/>
                          <a:cs typeface="Arial"/>
                        </a:rPr>
                        <a:t>25th</a:t>
                      </a:r>
                      <a:r>
                        <a:rPr sz="120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%tile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905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1200" b="1" spc="-10" dirty="0">
                          <a:latin typeface="Arial"/>
                          <a:cs typeface="Arial"/>
                        </a:rPr>
                        <a:t>Median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9055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1200" b="1" spc="-55" dirty="0">
                          <a:latin typeface="Arial"/>
                          <a:cs typeface="Arial"/>
                        </a:rPr>
                        <a:t>75th</a:t>
                      </a:r>
                      <a:r>
                        <a:rPr sz="120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%tile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9055" marB="0"/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65"/>
                        </a:spcBef>
                      </a:pPr>
                      <a:r>
                        <a:rPr sz="1200" b="1" spc="-55" dirty="0">
                          <a:latin typeface="Arial"/>
                          <a:cs typeface="Arial"/>
                        </a:rPr>
                        <a:t>90th</a:t>
                      </a:r>
                      <a:r>
                        <a:rPr sz="120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%tile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905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6540">
                <a:tc>
                  <a:txBody>
                    <a:bodyPr/>
                    <a:lstStyle/>
                    <a:p>
                      <a:pPr marL="255904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Anesthesiology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020" marB="0"/>
                </a:tc>
                <a:tc>
                  <a:txBody>
                    <a:bodyPr/>
                    <a:lstStyle/>
                    <a:p>
                      <a:pPr marL="14033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200" spc="-25" dirty="0">
                          <a:latin typeface="Arial"/>
                          <a:cs typeface="Arial"/>
                        </a:rPr>
                        <a:t>62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020" marB="0"/>
                </a:tc>
                <a:tc>
                  <a:txBody>
                    <a:bodyPr/>
                    <a:lstStyle/>
                    <a:p>
                      <a:pPr marR="4000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200" spc="-25" dirty="0">
                          <a:latin typeface="Arial"/>
                          <a:cs typeface="Arial"/>
                        </a:rPr>
                        <a:t>891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020" marB="0"/>
                </a:tc>
                <a:tc>
                  <a:txBody>
                    <a:bodyPr/>
                    <a:lstStyle/>
                    <a:p>
                      <a:pPr marL="6921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$517,244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0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$402,383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0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$527,714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020" marB="0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$631,769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020" marB="0"/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$744,966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02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62280">
                <a:tc>
                  <a:txBody>
                    <a:bodyPr/>
                    <a:lstStyle/>
                    <a:p>
                      <a:pPr marL="256540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Certified</a:t>
                      </a:r>
                      <a:r>
                        <a:rPr sz="12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Registered</a:t>
                      </a:r>
                      <a:r>
                        <a:rPr sz="1200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Nurse</a:t>
                      </a:r>
                      <a:r>
                        <a:rPr sz="1200" spc="-1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Anesthetist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4130" marB="0"/>
                </a:tc>
                <a:tc>
                  <a:txBody>
                    <a:bodyPr/>
                    <a:lstStyle/>
                    <a:p>
                      <a:pPr marL="14033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200" spc="-25" dirty="0">
                          <a:latin typeface="Arial"/>
                          <a:cs typeface="Arial"/>
                        </a:rPr>
                        <a:t>18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4130" marB="0"/>
                </a:tc>
                <a:tc>
                  <a:txBody>
                    <a:bodyPr/>
                    <a:lstStyle/>
                    <a:p>
                      <a:pPr marR="4000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200" spc="-25" dirty="0">
                          <a:latin typeface="Arial"/>
                          <a:cs typeface="Arial"/>
                        </a:rPr>
                        <a:t>657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4130" marB="0"/>
                </a:tc>
                <a:tc>
                  <a:txBody>
                    <a:bodyPr/>
                    <a:lstStyle/>
                    <a:p>
                      <a:pPr marL="69850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$223,472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413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$191,497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413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$221,744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4130" marB="0"/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$249,184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4130" marB="0"/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$290,566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413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95580">
                <a:tc gridSpan="8">
                  <a:txBody>
                    <a:bodyPr/>
                    <a:lstStyle/>
                    <a:p>
                      <a:pPr marL="10160" algn="ctr">
                        <a:lnSpc>
                          <a:spcPts val="1390"/>
                        </a:lnSpc>
                        <a:spcBef>
                          <a:spcPts val="40"/>
                        </a:spcBef>
                      </a:pPr>
                      <a:r>
                        <a:rPr sz="1200" b="1" spc="-55" dirty="0">
                          <a:latin typeface="Arial"/>
                          <a:cs typeface="Arial"/>
                        </a:rPr>
                        <a:t>2022</a:t>
                      </a:r>
                      <a:r>
                        <a:rPr sz="1200" b="1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85" dirty="0">
                          <a:latin typeface="Arial"/>
                          <a:cs typeface="Arial"/>
                        </a:rPr>
                        <a:t>REPORT</a:t>
                      </a:r>
                      <a:r>
                        <a:rPr sz="1200" b="1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90" dirty="0">
                          <a:latin typeface="Arial"/>
                          <a:cs typeface="Arial"/>
                        </a:rPr>
                        <a:t>BASED</a:t>
                      </a:r>
                      <a:r>
                        <a:rPr sz="1200" b="1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0" dirty="0">
                          <a:latin typeface="Arial"/>
                          <a:cs typeface="Arial"/>
                        </a:rPr>
                        <a:t>ON </a:t>
                      </a:r>
                      <a:r>
                        <a:rPr sz="1200" b="1" spc="-55" dirty="0">
                          <a:latin typeface="Arial"/>
                          <a:cs typeface="Arial"/>
                        </a:rPr>
                        <a:t>2021</a:t>
                      </a:r>
                      <a:r>
                        <a:rPr sz="1200" b="1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20" dirty="0">
                          <a:latin typeface="Arial"/>
                          <a:cs typeface="Arial"/>
                        </a:rPr>
                        <a:t>DATA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5080" marB="0"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6545">
                <a:tc>
                  <a:txBody>
                    <a:bodyPr/>
                    <a:lstStyle/>
                    <a:p>
                      <a:pPr marL="259715"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200" b="1" spc="-10" dirty="0">
                          <a:latin typeface="Arial"/>
                          <a:cs typeface="Arial"/>
                        </a:rPr>
                        <a:t>Specialty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0325" marB="0"/>
                </a:tc>
                <a:tc>
                  <a:txBody>
                    <a:bodyPr/>
                    <a:lstStyle/>
                    <a:p>
                      <a:pPr marL="134620"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200" b="1" spc="-110" dirty="0">
                          <a:latin typeface="Arial"/>
                          <a:cs typeface="Arial"/>
                        </a:rPr>
                        <a:t>Group</a:t>
                      </a:r>
                      <a:r>
                        <a:rPr sz="1200" b="1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Count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0325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200" b="1" spc="-10" dirty="0">
                          <a:latin typeface="Arial"/>
                          <a:cs typeface="Arial"/>
                        </a:rPr>
                        <a:t>Count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0325" marB="0"/>
                </a:tc>
                <a:tc>
                  <a:txBody>
                    <a:bodyPr/>
                    <a:lstStyle/>
                    <a:p>
                      <a:pPr marL="62865"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200" b="1" spc="-20" dirty="0">
                          <a:latin typeface="Arial"/>
                          <a:cs typeface="Arial"/>
                        </a:rPr>
                        <a:t>Mean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03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200" b="1" spc="-55" dirty="0">
                          <a:latin typeface="Arial"/>
                          <a:cs typeface="Arial"/>
                        </a:rPr>
                        <a:t>25th</a:t>
                      </a:r>
                      <a:r>
                        <a:rPr sz="120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%tile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0325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200" b="1" spc="-10" dirty="0">
                          <a:latin typeface="Arial"/>
                          <a:cs typeface="Arial"/>
                        </a:rPr>
                        <a:t>Median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0325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200" b="1" spc="-55" dirty="0">
                          <a:latin typeface="Arial"/>
                          <a:cs typeface="Arial"/>
                        </a:rPr>
                        <a:t>75th</a:t>
                      </a:r>
                      <a:r>
                        <a:rPr sz="120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%tile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0325" marB="0"/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200" b="1" spc="-55" dirty="0">
                          <a:latin typeface="Arial"/>
                          <a:cs typeface="Arial"/>
                        </a:rPr>
                        <a:t>90th</a:t>
                      </a:r>
                      <a:r>
                        <a:rPr sz="120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%tile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0325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5904">
                <a:tc>
                  <a:txBody>
                    <a:bodyPr/>
                    <a:lstStyle/>
                    <a:p>
                      <a:pPr marL="255904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Anesthesiology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020" marB="0"/>
                </a:tc>
                <a:tc>
                  <a:txBody>
                    <a:bodyPr/>
                    <a:lstStyle/>
                    <a:p>
                      <a:pPr marL="14033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200" spc="-25" dirty="0">
                          <a:latin typeface="Arial"/>
                          <a:cs typeface="Arial"/>
                        </a:rPr>
                        <a:t>32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020" marB="0"/>
                </a:tc>
                <a:tc>
                  <a:txBody>
                    <a:bodyPr/>
                    <a:lstStyle/>
                    <a:p>
                      <a:pPr marR="4000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200" spc="-25" dirty="0">
                          <a:latin typeface="Arial"/>
                          <a:cs typeface="Arial"/>
                        </a:rPr>
                        <a:t>968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020" marB="0"/>
                </a:tc>
                <a:tc>
                  <a:txBody>
                    <a:bodyPr/>
                    <a:lstStyle/>
                    <a:p>
                      <a:pPr marL="6921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$462,468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0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$352,500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0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$452,834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020" marB="0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$584,729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020" marB="0"/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$701,816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02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461009">
                <a:tc>
                  <a:txBody>
                    <a:bodyPr/>
                    <a:lstStyle/>
                    <a:p>
                      <a:pPr marL="255904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Certified</a:t>
                      </a:r>
                      <a:r>
                        <a:rPr sz="12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Registered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Nurse</a:t>
                      </a:r>
                      <a:r>
                        <a:rPr sz="1200" spc="-1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Anesthetist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4130" marB="0"/>
                </a:tc>
                <a:tc>
                  <a:txBody>
                    <a:bodyPr/>
                    <a:lstStyle/>
                    <a:p>
                      <a:pPr marL="14033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200" spc="-25" dirty="0">
                          <a:latin typeface="Arial"/>
                          <a:cs typeface="Arial"/>
                        </a:rPr>
                        <a:t>22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4130" marB="0"/>
                </a:tc>
                <a:tc>
                  <a:txBody>
                    <a:bodyPr/>
                    <a:lstStyle/>
                    <a:p>
                      <a:pPr marR="4000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200" spc="-25" dirty="0">
                          <a:latin typeface="Arial"/>
                          <a:cs typeface="Arial"/>
                        </a:rPr>
                        <a:t>685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4130" marB="0"/>
                </a:tc>
                <a:tc>
                  <a:txBody>
                    <a:bodyPr/>
                    <a:lstStyle/>
                    <a:p>
                      <a:pPr marL="6921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$205,532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413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$175,473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413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$200,436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4130" marB="0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$230,630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4130" marB="0"/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$254,997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413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97485">
                <a:tc gridSpan="8">
                  <a:txBody>
                    <a:bodyPr/>
                    <a:lstStyle/>
                    <a:p>
                      <a:pPr marL="10160" algn="ctr">
                        <a:lnSpc>
                          <a:spcPts val="1375"/>
                        </a:lnSpc>
                        <a:spcBef>
                          <a:spcPts val="55"/>
                        </a:spcBef>
                      </a:pPr>
                      <a:r>
                        <a:rPr sz="1200" b="1" spc="-55" dirty="0">
                          <a:latin typeface="Arial"/>
                          <a:cs typeface="Arial"/>
                        </a:rPr>
                        <a:t>2021</a:t>
                      </a:r>
                      <a:r>
                        <a:rPr sz="1200" b="1" spc="-1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85" dirty="0">
                          <a:latin typeface="Arial"/>
                          <a:cs typeface="Arial"/>
                        </a:rPr>
                        <a:t>REPORT</a:t>
                      </a:r>
                      <a:r>
                        <a:rPr sz="1200" b="1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90" dirty="0">
                          <a:latin typeface="Arial"/>
                          <a:cs typeface="Arial"/>
                        </a:rPr>
                        <a:t>BASED</a:t>
                      </a:r>
                      <a:r>
                        <a:rPr sz="1200" b="1" spc="-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0" dirty="0">
                          <a:latin typeface="Arial"/>
                          <a:cs typeface="Arial"/>
                        </a:rPr>
                        <a:t>ON </a:t>
                      </a:r>
                      <a:r>
                        <a:rPr sz="1200" b="1" spc="-55" dirty="0">
                          <a:latin typeface="Arial"/>
                          <a:cs typeface="Arial"/>
                        </a:rPr>
                        <a:t>2020</a:t>
                      </a:r>
                      <a:r>
                        <a:rPr sz="1200" b="1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20" dirty="0">
                          <a:latin typeface="Arial"/>
                          <a:cs typeface="Arial"/>
                        </a:rPr>
                        <a:t>DATA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solidFill>
                      <a:srgbClr val="DCE6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96545">
                <a:tc>
                  <a:txBody>
                    <a:bodyPr/>
                    <a:lstStyle/>
                    <a:p>
                      <a:pPr marL="259079"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1200" b="1" spc="-10" dirty="0">
                          <a:latin typeface="Arial"/>
                          <a:cs typeface="Arial"/>
                        </a:rPr>
                        <a:t>Specialty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2230" marB="0"/>
                </a:tc>
                <a:tc>
                  <a:txBody>
                    <a:bodyPr/>
                    <a:lstStyle/>
                    <a:p>
                      <a:pPr marL="133985"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1200" b="1" spc="-110" dirty="0">
                          <a:latin typeface="Arial"/>
                          <a:cs typeface="Arial"/>
                        </a:rPr>
                        <a:t>Group</a:t>
                      </a:r>
                      <a:r>
                        <a:rPr sz="1200" b="1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Count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2230" marB="0"/>
                </a:tc>
                <a:tc>
                  <a:txBody>
                    <a:bodyPr/>
                    <a:lstStyle/>
                    <a:p>
                      <a:pPr marR="41910"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1200" b="1" spc="-10" dirty="0">
                          <a:latin typeface="Arial"/>
                          <a:cs typeface="Arial"/>
                        </a:rPr>
                        <a:t>Count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2230" marB="0"/>
                </a:tc>
                <a:tc>
                  <a:txBody>
                    <a:bodyPr/>
                    <a:lstStyle/>
                    <a:p>
                      <a:pPr marL="62865"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1200" b="1" spc="-20" dirty="0">
                          <a:latin typeface="Arial"/>
                          <a:cs typeface="Arial"/>
                        </a:rPr>
                        <a:t>Mean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223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1200" b="1" spc="-55" dirty="0">
                          <a:latin typeface="Arial"/>
                          <a:cs typeface="Arial"/>
                        </a:rPr>
                        <a:t>25th</a:t>
                      </a:r>
                      <a:r>
                        <a:rPr sz="120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%tile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223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1200" b="1" spc="-10" dirty="0">
                          <a:latin typeface="Arial"/>
                          <a:cs typeface="Arial"/>
                        </a:rPr>
                        <a:t>Median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2230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1200" b="1" spc="-55" dirty="0">
                          <a:latin typeface="Arial"/>
                          <a:cs typeface="Arial"/>
                        </a:rPr>
                        <a:t>75th</a:t>
                      </a:r>
                      <a:r>
                        <a:rPr sz="120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%tile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2230" marB="0"/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1200" b="1" spc="-55" dirty="0">
                          <a:latin typeface="Arial"/>
                          <a:cs typeface="Arial"/>
                        </a:rPr>
                        <a:t>90th</a:t>
                      </a:r>
                      <a:r>
                        <a:rPr sz="1200" b="1" spc="-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%tile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6223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55904">
                <a:tc>
                  <a:txBody>
                    <a:bodyPr/>
                    <a:lstStyle/>
                    <a:p>
                      <a:pPr marL="255904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Anesthesiology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020" marB="0"/>
                </a:tc>
                <a:tc>
                  <a:txBody>
                    <a:bodyPr/>
                    <a:lstStyle/>
                    <a:p>
                      <a:pPr marL="14033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200" spc="-25" dirty="0">
                          <a:latin typeface="Arial"/>
                          <a:cs typeface="Arial"/>
                        </a:rPr>
                        <a:t>44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020" marB="0"/>
                </a:tc>
                <a:tc>
                  <a:txBody>
                    <a:bodyPr/>
                    <a:lstStyle/>
                    <a:p>
                      <a:pPr marR="4000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200" spc="-25" dirty="0">
                          <a:latin typeface="Arial"/>
                          <a:cs typeface="Arial"/>
                        </a:rPr>
                        <a:t>789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020" marB="0"/>
                </a:tc>
                <a:tc>
                  <a:txBody>
                    <a:bodyPr/>
                    <a:lstStyle/>
                    <a:p>
                      <a:pPr marL="6921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$504,196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0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$426,638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02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$491,525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020" marB="0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$575,230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020" marB="0"/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$692,227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020" marB="0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08915">
                <a:tc>
                  <a:txBody>
                    <a:bodyPr/>
                    <a:lstStyle/>
                    <a:p>
                      <a:pPr marL="255904" algn="ctr">
                        <a:lnSpc>
                          <a:spcPts val="1355"/>
                        </a:lnSpc>
                        <a:spcBef>
                          <a:spcPts val="19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Certified</a:t>
                      </a:r>
                      <a:r>
                        <a:rPr sz="1200" spc="-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Registered </a:t>
                      </a:r>
                      <a:r>
                        <a:rPr sz="1200" dirty="0">
                          <a:latin typeface="Arial"/>
                          <a:cs typeface="Arial"/>
                        </a:rPr>
                        <a:t>Nurse</a:t>
                      </a:r>
                      <a:r>
                        <a:rPr sz="1200" spc="-1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spc="-10" dirty="0">
                          <a:latin typeface="Arial"/>
                          <a:cs typeface="Arial"/>
                        </a:rPr>
                        <a:t>Anesthetist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4130" marB="0"/>
                </a:tc>
                <a:tc>
                  <a:txBody>
                    <a:bodyPr/>
                    <a:lstStyle/>
                    <a:p>
                      <a:pPr marL="140335" algn="ctr">
                        <a:lnSpc>
                          <a:spcPts val="1355"/>
                        </a:lnSpc>
                        <a:spcBef>
                          <a:spcPts val="190"/>
                        </a:spcBef>
                      </a:pPr>
                      <a:r>
                        <a:rPr sz="1200" spc="-25" dirty="0">
                          <a:latin typeface="Arial"/>
                          <a:cs typeface="Arial"/>
                        </a:rPr>
                        <a:t>29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4130" marB="0"/>
                </a:tc>
                <a:tc>
                  <a:txBody>
                    <a:bodyPr/>
                    <a:lstStyle/>
                    <a:p>
                      <a:pPr marR="40005" algn="ctr">
                        <a:lnSpc>
                          <a:spcPts val="1355"/>
                        </a:lnSpc>
                        <a:spcBef>
                          <a:spcPts val="190"/>
                        </a:spcBef>
                      </a:pPr>
                      <a:r>
                        <a:rPr sz="1200" spc="-25" dirty="0">
                          <a:latin typeface="Arial"/>
                          <a:cs typeface="Arial"/>
                        </a:rPr>
                        <a:t>887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4130" marB="0"/>
                </a:tc>
                <a:tc>
                  <a:txBody>
                    <a:bodyPr/>
                    <a:lstStyle/>
                    <a:p>
                      <a:pPr marL="69215" algn="ctr">
                        <a:lnSpc>
                          <a:spcPts val="1355"/>
                        </a:lnSpc>
                        <a:spcBef>
                          <a:spcPts val="19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$194,401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413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5"/>
                        </a:lnSpc>
                        <a:spcBef>
                          <a:spcPts val="19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$169,384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413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55"/>
                        </a:lnSpc>
                        <a:spcBef>
                          <a:spcPts val="19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$195,632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4130" marB="0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1355"/>
                        </a:lnSpc>
                        <a:spcBef>
                          <a:spcPts val="19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$213,932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4130" marB="0"/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ts val="1355"/>
                        </a:lnSpc>
                        <a:spcBef>
                          <a:spcPts val="190"/>
                        </a:spcBef>
                      </a:pPr>
                      <a:r>
                        <a:rPr sz="1200" spc="-10" dirty="0">
                          <a:latin typeface="Arial"/>
                          <a:cs typeface="Arial"/>
                        </a:rPr>
                        <a:t>$233,948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4130" marB="0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05960A7D-AC9A-F365-2F59-31CD09571AA8}"/>
              </a:ext>
            </a:extLst>
          </p:cNvPr>
          <p:cNvSpPr txBox="1">
            <a:spLocks/>
          </p:cNvSpPr>
          <p:nvPr/>
        </p:nvSpPr>
        <p:spPr>
          <a:xfrm>
            <a:off x="4693920" y="6551373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B6F15528-21DE-4FAA-801E-634DDDAF4B2B}" type="slidenum">
              <a:rPr lang="en-US" smtClean="0">
                <a:solidFill>
                  <a:srgbClr val="002060"/>
                </a:solidFill>
                <a:latin typeface="Garamond" panose="02020404030301010803" pitchFamily="18" charset="0"/>
              </a:rPr>
              <a:pPr algn="ctr"/>
              <a:t>8</a:t>
            </a:fld>
            <a:endParaRPr lang="en-US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608835" y="712068"/>
            <a:ext cx="9440165" cy="5917332"/>
            <a:chOff x="1095375" y="942975"/>
            <a:chExt cx="11096625" cy="59150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69824" y="3724100"/>
              <a:ext cx="4122175" cy="31338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95375" y="942975"/>
              <a:ext cx="10258425" cy="44291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5375" y="5543550"/>
              <a:ext cx="2295525" cy="131444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43000" y="18288"/>
            <a:ext cx="9906000" cy="6937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sz="4400" spc="-95" dirty="0">
                <a:solidFill>
                  <a:srgbClr val="002060"/>
                </a:solidFill>
                <a:latin typeface="Garamond" panose="02020404030301010803" pitchFamily="18" charset="0"/>
                <a:cs typeface="Adelle Sans Devanagari" panose="02000503000000020004" pitchFamily="2" charset="-78"/>
              </a:rPr>
              <a:t>Academic</a:t>
            </a:r>
            <a:r>
              <a:rPr sz="4400" spc="-140" dirty="0">
                <a:solidFill>
                  <a:srgbClr val="002060"/>
                </a:solidFill>
                <a:latin typeface="Garamond" panose="02020404030301010803" pitchFamily="18" charset="0"/>
                <a:cs typeface="Adelle Sans Devanagari" panose="02000503000000020004" pitchFamily="2" charset="-78"/>
              </a:rPr>
              <a:t> </a:t>
            </a:r>
            <a:r>
              <a:rPr sz="4400" spc="-40" dirty="0">
                <a:solidFill>
                  <a:srgbClr val="002060"/>
                </a:solidFill>
                <a:latin typeface="Garamond" panose="02020404030301010803" pitchFamily="18" charset="0"/>
                <a:cs typeface="Adelle Sans Devanagari" panose="02000503000000020004" pitchFamily="2" charset="-78"/>
              </a:rPr>
              <a:t>Medical</a:t>
            </a:r>
            <a:r>
              <a:rPr sz="4400" spc="-220" dirty="0">
                <a:solidFill>
                  <a:srgbClr val="002060"/>
                </a:solidFill>
                <a:latin typeface="Garamond" panose="02020404030301010803" pitchFamily="18" charset="0"/>
                <a:cs typeface="Adelle Sans Devanagari" panose="02000503000000020004" pitchFamily="2" charset="-78"/>
              </a:rPr>
              <a:t> </a:t>
            </a:r>
            <a:r>
              <a:rPr sz="4400" spc="-95" dirty="0">
                <a:solidFill>
                  <a:srgbClr val="002060"/>
                </a:solidFill>
                <a:latin typeface="Garamond" panose="02020404030301010803" pitchFamily="18" charset="0"/>
                <a:cs typeface="Adelle Sans Devanagari" panose="02000503000000020004" pitchFamily="2" charset="-78"/>
              </a:rPr>
              <a:t>Center</a:t>
            </a:r>
            <a:r>
              <a:rPr sz="4400" spc="-175" dirty="0">
                <a:solidFill>
                  <a:srgbClr val="002060"/>
                </a:solidFill>
                <a:latin typeface="Garamond" panose="02020404030301010803" pitchFamily="18" charset="0"/>
                <a:cs typeface="Adelle Sans Devanagari" panose="02000503000000020004" pitchFamily="2" charset="-78"/>
              </a:rPr>
              <a:t> </a:t>
            </a:r>
            <a:r>
              <a:rPr sz="4400" spc="-85" dirty="0">
                <a:solidFill>
                  <a:srgbClr val="002060"/>
                </a:solidFill>
                <a:latin typeface="Garamond" panose="02020404030301010803" pitchFamily="18" charset="0"/>
                <a:cs typeface="Adelle Sans Devanagari" panose="02000503000000020004" pitchFamily="2" charset="-78"/>
              </a:rPr>
              <a:t>Surveys</a:t>
            </a:r>
            <a:endParaRPr sz="4400" dirty="0">
              <a:solidFill>
                <a:srgbClr val="002060"/>
              </a:solidFill>
              <a:latin typeface="Garamond" panose="02020404030301010803" pitchFamily="18" charset="0"/>
              <a:cs typeface="Adelle Sans Devanagari" panose="02000503000000020004" pitchFamily="2" charset="-78"/>
            </a:endParaRPr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F02C2EDC-8038-D3D8-8307-3DE956B117C3}"/>
              </a:ext>
            </a:extLst>
          </p:cNvPr>
          <p:cNvSpPr txBox="1">
            <a:spLocks/>
          </p:cNvSpPr>
          <p:nvPr/>
        </p:nvSpPr>
        <p:spPr>
          <a:xfrm>
            <a:off x="4693920" y="6551373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kern="0"/>
            </a:defPPr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fld id="{B6F15528-21DE-4FAA-801E-634DDDAF4B2B}" type="slidenum">
              <a:rPr lang="en-US" smtClean="0">
                <a:solidFill>
                  <a:srgbClr val="002060"/>
                </a:solidFill>
                <a:latin typeface="Garamond" panose="02020404030301010803" pitchFamily="18" charset="0"/>
              </a:rPr>
              <a:pPr algn="ctr"/>
              <a:t>9</a:t>
            </a:fld>
            <a:endParaRPr lang="en-US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419</TotalTime>
  <Words>1253</Words>
  <Application>Microsoft Macintosh PowerPoint</Application>
  <PresentationFormat>Widescreen</PresentationFormat>
  <Paragraphs>293</Paragraphs>
  <Slides>37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Aptos</vt:lpstr>
      <vt:lpstr>Arial</vt:lpstr>
      <vt:lpstr>Calibri</vt:lpstr>
      <vt:lpstr>Calibri Light</vt:lpstr>
      <vt:lpstr>Garamond</vt:lpstr>
      <vt:lpstr>Times New Roman</vt:lpstr>
      <vt:lpstr>Office Theme</vt:lpstr>
      <vt:lpstr>1_Office Theme</vt:lpstr>
      <vt:lpstr>Fun with Numbers: Insights from Real World Data</vt:lpstr>
      <vt:lpstr>Objectives</vt:lpstr>
      <vt:lpstr>PowerPoint Presentation</vt:lpstr>
      <vt:lpstr>Some Numbers are REALLY BIG</vt:lpstr>
      <vt:lpstr>Anesthesia Financial Drivers</vt:lpstr>
      <vt:lpstr>Fair Market Compensation</vt:lpstr>
      <vt:lpstr>Surveys can be deceiving!!</vt:lpstr>
      <vt:lpstr>2024 MGMA Midwest Compensation</vt:lpstr>
      <vt:lpstr>Academic Medical Center Surveys</vt:lpstr>
      <vt:lpstr>PowerPoint Presentation</vt:lpstr>
      <vt:lpstr>PowerPoint Presentation</vt:lpstr>
      <vt:lpstr>PowerPoint Presentation</vt:lpstr>
      <vt:lpstr>The Value of Physician Availability</vt:lpstr>
      <vt:lpstr>Normalizing Compensation</vt:lpstr>
      <vt:lpstr>How many Rooms do we run vs. How many Rooms should we Run??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Does the Staffing Model Look Like?</vt:lpstr>
      <vt:lpstr>ALL  PHYSICIAN VERSION</vt:lpstr>
      <vt:lpstr>CARE TEAM VERSION</vt:lpstr>
      <vt:lpstr>INDEPENDENT CRNA VERSION</vt:lpstr>
      <vt:lpstr>Cost Comparison of various staffing models</vt:lpstr>
      <vt:lpstr>Show me the Money!</vt:lpstr>
      <vt:lpstr>ASA Monitor March 2025</vt:lpstr>
      <vt:lpstr>2024 ASA Conversion Factors</vt:lpstr>
      <vt:lpstr>PowerPoint Presentation</vt:lpstr>
      <vt:lpstr>PowerPoint Presentation</vt:lpstr>
      <vt:lpstr>PowerPoint Presentation</vt:lpstr>
      <vt:lpstr>PowerPoint Presentation</vt:lpstr>
      <vt:lpstr>Satisfaction</vt:lpstr>
      <vt:lpstr>PowerPoint Presentation</vt:lpstr>
      <vt:lpstr>PowerPoint Presentation</vt:lpstr>
      <vt:lpstr>PowerPoint Presentation</vt:lpstr>
      <vt:lpstr>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Veronica Megna</cp:lastModifiedBy>
  <cp:revision>3</cp:revision>
  <dcterms:created xsi:type="dcterms:W3CDTF">2025-04-15T18:49:08Z</dcterms:created>
  <dcterms:modified xsi:type="dcterms:W3CDTF">2025-05-12T15:43:09Z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2025-04-08T00:00:00Z</vt:filetime>
  </property>
  <property fmtid="{D5CDD505-2E9C-101B-9397-08002B2CF9AE}" pid="3" name="LastSaved">
    <vt:filetime>2025-04-15T00:00:00Z</vt:filetime>
  </property>
</Properties>
</file>